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6" r:id="rId1"/>
  </p:sldMasterIdLst>
  <p:notesMasterIdLst>
    <p:notesMasterId r:id="rId25"/>
  </p:notesMasterIdLst>
  <p:handoutMasterIdLst>
    <p:handoutMasterId r:id="rId26"/>
  </p:handoutMasterIdLst>
  <p:sldIdLst>
    <p:sldId id="274" r:id="rId2"/>
    <p:sldId id="292" r:id="rId3"/>
    <p:sldId id="271" r:id="rId4"/>
    <p:sldId id="272" r:id="rId5"/>
    <p:sldId id="264" r:id="rId6"/>
    <p:sldId id="270" r:id="rId7"/>
    <p:sldId id="273" r:id="rId8"/>
    <p:sldId id="276" r:id="rId9"/>
    <p:sldId id="277" r:id="rId10"/>
    <p:sldId id="280" r:id="rId11"/>
    <p:sldId id="282" r:id="rId12"/>
    <p:sldId id="288" r:id="rId13"/>
    <p:sldId id="291" r:id="rId14"/>
    <p:sldId id="283" r:id="rId15"/>
    <p:sldId id="293" r:id="rId16"/>
    <p:sldId id="294" r:id="rId17"/>
    <p:sldId id="295" r:id="rId18"/>
    <p:sldId id="297" r:id="rId19"/>
    <p:sldId id="298" r:id="rId20"/>
    <p:sldId id="299" r:id="rId21"/>
    <p:sldId id="286" r:id="rId22"/>
    <p:sldId id="289" r:id="rId23"/>
    <p:sldId id="290"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3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436012C-D094-4CC3-A8B3-9E7BF0336C05}" type="datetimeFigureOut">
              <a:rPr lang="en-US" smtClean="0"/>
              <a:t>7/19/2023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3DD05D65-38FD-4745-BA66-D1342D5519B6}" type="slidenum">
              <a:rPr lang="en-US" smtClean="0"/>
              <a:t>‹#›</a:t>
            </a:fld>
            <a:endParaRPr lang="en-US"/>
          </a:p>
        </p:txBody>
      </p:sp>
    </p:spTree>
    <p:extLst>
      <p:ext uri="{BB962C8B-B14F-4D97-AF65-F5344CB8AC3E}">
        <p14:creationId xmlns:p14="http://schemas.microsoft.com/office/powerpoint/2010/main" val="1227302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AC9DECC-2D97-42E1-948A-C2B8F08D7490}" type="datetimeFigureOut">
              <a:rPr lang="en-US" smtClean="0"/>
              <a:t>7/19/2023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A790903-AD7D-4BDC-AA18-37EDA1610ED0}" type="slidenum">
              <a:rPr lang="en-US" smtClean="0"/>
              <a:t>‹#›</a:t>
            </a:fld>
            <a:endParaRPr lang="en-US"/>
          </a:p>
        </p:txBody>
      </p:sp>
    </p:spTree>
    <p:extLst>
      <p:ext uri="{BB962C8B-B14F-4D97-AF65-F5344CB8AC3E}">
        <p14:creationId xmlns:p14="http://schemas.microsoft.com/office/powerpoint/2010/main" val="1485818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52F1D0A-5A11-40E7-B6A5-2B71E2000056}"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ED727-8B7A-469D-97E2-8DFFAF6DB591}" type="slidenum">
              <a:rPr lang="en-US" smtClean="0"/>
              <a:t>‹#›</a:t>
            </a:fld>
            <a:endParaRPr lang="en-US"/>
          </a:p>
        </p:txBody>
      </p:sp>
    </p:spTree>
    <p:extLst>
      <p:ext uri="{BB962C8B-B14F-4D97-AF65-F5344CB8AC3E}">
        <p14:creationId xmlns:p14="http://schemas.microsoft.com/office/powerpoint/2010/main" val="3401524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2F1D0A-5A11-40E7-B6A5-2B71E2000056}"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ED727-8B7A-469D-97E2-8DFFAF6DB591}" type="slidenum">
              <a:rPr lang="en-US" smtClean="0"/>
              <a:t>‹#›</a:t>
            </a:fld>
            <a:endParaRPr lang="en-US"/>
          </a:p>
        </p:txBody>
      </p:sp>
    </p:spTree>
    <p:extLst>
      <p:ext uri="{BB962C8B-B14F-4D97-AF65-F5344CB8AC3E}">
        <p14:creationId xmlns:p14="http://schemas.microsoft.com/office/powerpoint/2010/main" val="625072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2F1D0A-5A11-40E7-B6A5-2B71E2000056}"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ED727-8B7A-469D-97E2-8DFFAF6DB591}" type="slidenum">
              <a:rPr lang="en-US" smtClean="0"/>
              <a:t>‹#›</a:t>
            </a:fld>
            <a:endParaRPr lang="en-US"/>
          </a:p>
        </p:txBody>
      </p:sp>
    </p:spTree>
    <p:extLst>
      <p:ext uri="{BB962C8B-B14F-4D97-AF65-F5344CB8AC3E}">
        <p14:creationId xmlns:p14="http://schemas.microsoft.com/office/powerpoint/2010/main" val="435640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2F1D0A-5A11-40E7-B6A5-2B71E2000056}"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ED727-8B7A-469D-97E2-8DFFAF6DB591}" type="slidenum">
              <a:rPr lang="en-US" smtClean="0"/>
              <a:t>‹#›</a:t>
            </a:fld>
            <a:endParaRPr lang="en-US"/>
          </a:p>
        </p:txBody>
      </p:sp>
    </p:spTree>
    <p:extLst>
      <p:ext uri="{BB962C8B-B14F-4D97-AF65-F5344CB8AC3E}">
        <p14:creationId xmlns:p14="http://schemas.microsoft.com/office/powerpoint/2010/main" val="1666337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2F1D0A-5A11-40E7-B6A5-2B71E2000056}"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ED727-8B7A-469D-97E2-8DFFAF6DB591}" type="slidenum">
              <a:rPr lang="en-US" smtClean="0"/>
              <a:t>‹#›</a:t>
            </a:fld>
            <a:endParaRPr lang="en-US"/>
          </a:p>
        </p:txBody>
      </p:sp>
    </p:spTree>
    <p:extLst>
      <p:ext uri="{BB962C8B-B14F-4D97-AF65-F5344CB8AC3E}">
        <p14:creationId xmlns:p14="http://schemas.microsoft.com/office/powerpoint/2010/main" val="3935059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2F1D0A-5A11-40E7-B6A5-2B71E2000056}" type="datetimeFigureOut">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ED727-8B7A-469D-97E2-8DFFAF6DB591}" type="slidenum">
              <a:rPr lang="en-US" smtClean="0"/>
              <a:t>‹#›</a:t>
            </a:fld>
            <a:endParaRPr lang="en-US"/>
          </a:p>
        </p:txBody>
      </p:sp>
    </p:spTree>
    <p:extLst>
      <p:ext uri="{BB962C8B-B14F-4D97-AF65-F5344CB8AC3E}">
        <p14:creationId xmlns:p14="http://schemas.microsoft.com/office/powerpoint/2010/main" val="3974236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2F1D0A-5A11-40E7-B6A5-2B71E2000056}" type="datetimeFigureOut">
              <a:rPr lang="en-US" smtClean="0"/>
              <a:t>7/19/2023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FED727-8B7A-469D-97E2-8DFFAF6DB591}" type="slidenum">
              <a:rPr lang="en-US" smtClean="0"/>
              <a:t>‹#›</a:t>
            </a:fld>
            <a:endParaRPr lang="en-US"/>
          </a:p>
        </p:txBody>
      </p:sp>
    </p:spTree>
    <p:extLst>
      <p:ext uri="{BB962C8B-B14F-4D97-AF65-F5344CB8AC3E}">
        <p14:creationId xmlns:p14="http://schemas.microsoft.com/office/powerpoint/2010/main" val="1139842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2F1D0A-5A11-40E7-B6A5-2B71E2000056}" type="datetimeFigureOut">
              <a:rPr lang="en-US" smtClean="0"/>
              <a:t>7/19/2023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FED727-8B7A-469D-97E2-8DFFAF6DB591}" type="slidenum">
              <a:rPr lang="en-US" smtClean="0"/>
              <a:t>‹#›</a:t>
            </a:fld>
            <a:endParaRPr lang="en-US"/>
          </a:p>
        </p:txBody>
      </p:sp>
    </p:spTree>
    <p:extLst>
      <p:ext uri="{BB962C8B-B14F-4D97-AF65-F5344CB8AC3E}">
        <p14:creationId xmlns:p14="http://schemas.microsoft.com/office/powerpoint/2010/main" val="4117863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F1D0A-5A11-40E7-B6A5-2B71E2000056}" type="datetimeFigureOut">
              <a:rPr lang="en-US" smtClean="0"/>
              <a:t>7/19/2023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FED727-8B7A-469D-97E2-8DFFAF6DB591}" type="slidenum">
              <a:rPr lang="en-US" smtClean="0"/>
              <a:t>‹#›</a:t>
            </a:fld>
            <a:endParaRPr lang="en-US"/>
          </a:p>
        </p:txBody>
      </p:sp>
    </p:spTree>
    <p:extLst>
      <p:ext uri="{BB962C8B-B14F-4D97-AF65-F5344CB8AC3E}">
        <p14:creationId xmlns:p14="http://schemas.microsoft.com/office/powerpoint/2010/main" val="2080333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2F1D0A-5A11-40E7-B6A5-2B71E2000056}" type="datetimeFigureOut">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ED727-8B7A-469D-97E2-8DFFAF6DB591}" type="slidenum">
              <a:rPr lang="en-US" smtClean="0"/>
              <a:t>‹#›</a:t>
            </a:fld>
            <a:endParaRPr lang="en-US"/>
          </a:p>
        </p:txBody>
      </p:sp>
    </p:spTree>
    <p:extLst>
      <p:ext uri="{BB962C8B-B14F-4D97-AF65-F5344CB8AC3E}">
        <p14:creationId xmlns:p14="http://schemas.microsoft.com/office/powerpoint/2010/main" val="2705247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2F1D0A-5A11-40E7-B6A5-2B71E2000056}" type="datetimeFigureOut">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ED727-8B7A-469D-97E2-8DFFAF6DB591}" type="slidenum">
              <a:rPr lang="en-US" smtClean="0"/>
              <a:t>‹#›</a:t>
            </a:fld>
            <a:endParaRPr lang="en-US"/>
          </a:p>
        </p:txBody>
      </p:sp>
    </p:spTree>
    <p:extLst>
      <p:ext uri="{BB962C8B-B14F-4D97-AF65-F5344CB8AC3E}">
        <p14:creationId xmlns:p14="http://schemas.microsoft.com/office/powerpoint/2010/main" val="2740312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2F1D0A-5A11-40E7-B6A5-2B71E2000056}" type="datetimeFigureOut">
              <a:rPr lang="en-US" smtClean="0"/>
              <a:t>7/19/2023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FED727-8B7A-469D-97E2-8DFFAF6DB591}" type="slidenum">
              <a:rPr lang="en-US" smtClean="0"/>
              <a:t>‹#›</a:t>
            </a:fld>
            <a:endParaRPr lang="en-US"/>
          </a:p>
        </p:txBody>
      </p:sp>
    </p:spTree>
    <p:extLst>
      <p:ext uri="{BB962C8B-B14F-4D97-AF65-F5344CB8AC3E}">
        <p14:creationId xmlns:p14="http://schemas.microsoft.com/office/powerpoint/2010/main" val="3807412570"/>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veridianfiscalsolutions.org/cco/calculator.aspx" TargetMode="External"/><Relationship Id="rId2" Type="http://schemas.openxmlformats.org/officeDocument/2006/relationships/hyperlink" Target="https://www.veridianfiscalsolutions.org/cco/docs/Account_Statement.pdf"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a:bodyPr>
          <a:lstStyle/>
          <a:p>
            <a:pPr algn="ctr"/>
            <a:r>
              <a:rPr lang="en-US" sz="4400" b="1" dirty="0">
                <a:solidFill>
                  <a:srgbClr val="006340"/>
                </a:solidFill>
                <a:latin typeface="Arial" panose="020B0604020202020204" pitchFamily="34" charset="0"/>
                <a:cs typeface="Arial" panose="020B0604020202020204" pitchFamily="34" charset="0"/>
              </a:rPr>
              <a:t>Understanding your </a:t>
            </a:r>
            <a:br>
              <a:rPr lang="en-US" sz="4400" b="1" dirty="0">
                <a:solidFill>
                  <a:srgbClr val="006340"/>
                </a:solidFill>
                <a:latin typeface="Arial" panose="020B0604020202020204" pitchFamily="34" charset="0"/>
                <a:cs typeface="Arial" panose="020B0604020202020204" pitchFamily="34" charset="0"/>
              </a:rPr>
            </a:br>
            <a:r>
              <a:rPr lang="en-US" sz="4400" b="1" dirty="0">
                <a:solidFill>
                  <a:srgbClr val="006340"/>
                </a:solidFill>
                <a:latin typeface="Arial" panose="020B0604020202020204" pitchFamily="34" charset="0"/>
                <a:cs typeface="Arial" panose="020B0604020202020204" pitchFamily="34" charset="0"/>
              </a:rPr>
              <a:t>CCO Budget</a:t>
            </a:r>
          </a:p>
        </p:txBody>
      </p:sp>
      <p:sp>
        <p:nvSpPr>
          <p:cNvPr id="7" name="Content Placeholder 6"/>
          <p:cNvSpPr>
            <a:spLocks noGrp="1"/>
          </p:cNvSpPr>
          <p:nvPr>
            <p:ph type="subTitle" idx="1"/>
          </p:nvPr>
        </p:nvSpPr>
        <p:spPr/>
        <p:txBody>
          <a:bodyPr>
            <a:normAutofit/>
          </a:bodyPr>
          <a:lstStyle/>
          <a:p>
            <a:pPr marL="0" indent="0">
              <a:buNone/>
            </a:pPr>
            <a:endParaRPr lang="en-US" dirty="0"/>
          </a:p>
          <a:p>
            <a:pPr marL="0" indent="0">
              <a:buNone/>
            </a:pPr>
            <a:r>
              <a:rPr lang="en-US" dirty="0"/>
              <a:t/>
            </a:r>
            <a:br>
              <a:rPr lang="en-US" dirty="0"/>
            </a:br>
            <a:endParaRPr lang="en-US" dirty="0"/>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3275909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gn="ctr"/>
            <a:r>
              <a:rPr lang="en-US" sz="4000" b="1" dirty="0">
                <a:solidFill>
                  <a:srgbClr val="006340"/>
                </a:solidFill>
                <a:latin typeface="Arial" panose="020B0604020202020204" pitchFamily="34" charset="0"/>
                <a:cs typeface="Arial" panose="020B0604020202020204" pitchFamily="34" charset="0"/>
              </a:rPr>
              <a:t>Employees with Different Pay Rates (cont.)</a:t>
            </a:r>
          </a:p>
        </p:txBody>
      </p:sp>
      <p:sp>
        <p:nvSpPr>
          <p:cNvPr id="7" name="Content Placeholder 6"/>
          <p:cNvSpPr>
            <a:spLocks noGrp="1"/>
          </p:cNvSpPr>
          <p:nvPr>
            <p:ph idx="1"/>
          </p:nvPr>
        </p:nvSpPr>
        <p:spPr/>
        <p:txBody>
          <a:bodyPr>
            <a:normAutofit/>
          </a:bodyPr>
          <a:lstStyle/>
          <a:p>
            <a:pPr marL="0" indent="0">
              <a:buNone/>
            </a:pPr>
            <a:endParaRPr lang="en-US" dirty="0"/>
          </a:p>
          <a:p>
            <a:pPr marL="0" indent="0">
              <a:buNone/>
            </a:pPr>
            <a:r>
              <a:rPr lang="en-US" dirty="0"/>
              <a:t/>
            </a:r>
            <a:br>
              <a:rPr lang="en-US" dirty="0"/>
            </a:br>
            <a:endParaRPr lang="en-US" dirty="0"/>
          </a:p>
        </p:txBody>
      </p:sp>
      <p:sp>
        <p:nvSpPr>
          <p:cNvPr id="2" name="TextBox 1"/>
          <p:cNvSpPr txBox="1"/>
          <p:nvPr/>
        </p:nvSpPr>
        <p:spPr>
          <a:xfrm>
            <a:off x="619432" y="1690688"/>
            <a:ext cx="10734368" cy="5016758"/>
          </a:xfrm>
          <a:prstGeom prst="rect">
            <a:avLst/>
          </a:prstGeom>
          <a:noFill/>
        </p:spPr>
        <p:txBody>
          <a:bodyPr wrap="square" rtlCol="0">
            <a:spAutoFit/>
          </a:bodyPr>
          <a:lstStyle/>
          <a:p>
            <a:pPr algn="ctr"/>
            <a:r>
              <a:rPr lang="en-US" sz="2000" dirty="0">
                <a:latin typeface="Arial" panose="020B0604020202020204" pitchFamily="34" charset="0"/>
                <a:cs typeface="Arial" panose="020B0604020202020204" pitchFamily="34" charset="0"/>
              </a:rPr>
              <a:t>However, let’s say Sarah were to provide 70 hours of respite and John only provides 60.</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Even though the same number of hours are used, because Sarah provides respite at a higher pay rate, submitting hours this way would cause you to be over budget.</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If they were to submit these hours, the cost would be</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algn="ctr"/>
            <a:r>
              <a:rPr lang="en-US" sz="2000" b="1" dirty="0">
                <a:solidFill>
                  <a:srgbClr val="006340"/>
                </a:solidFill>
                <a:latin typeface="Arial" panose="020B0604020202020204" pitchFamily="34" charset="0"/>
                <a:cs typeface="Arial" panose="020B0604020202020204" pitchFamily="34" charset="0"/>
              </a:rPr>
              <a:t>John-60 hours		X	$15.00		X	1.0925	=	$983.25</a:t>
            </a:r>
            <a:br>
              <a:rPr lang="en-US" sz="2000" b="1" dirty="0">
                <a:solidFill>
                  <a:srgbClr val="006340"/>
                </a:solidFill>
                <a:latin typeface="Arial" panose="020B0604020202020204" pitchFamily="34" charset="0"/>
                <a:cs typeface="Arial" panose="020B0604020202020204" pitchFamily="34" charset="0"/>
              </a:rPr>
            </a:br>
            <a:r>
              <a:rPr lang="en-US" sz="2000" b="1" dirty="0">
                <a:solidFill>
                  <a:srgbClr val="006340"/>
                </a:solidFill>
                <a:latin typeface="Arial" panose="020B0604020202020204" pitchFamily="34" charset="0"/>
                <a:cs typeface="Arial" panose="020B0604020202020204" pitchFamily="34" charset="0"/>
              </a:rPr>
              <a:t/>
            </a:r>
            <a:br>
              <a:rPr lang="en-US" sz="2000" b="1" dirty="0">
                <a:solidFill>
                  <a:srgbClr val="006340"/>
                </a:solidFill>
                <a:latin typeface="Arial" panose="020B0604020202020204" pitchFamily="34" charset="0"/>
                <a:cs typeface="Arial" panose="020B0604020202020204" pitchFamily="34" charset="0"/>
              </a:rPr>
            </a:br>
            <a:r>
              <a:rPr lang="en-US" sz="2000" b="1" dirty="0">
                <a:solidFill>
                  <a:srgbClr val="006340"/>
                </a:solidFill>
                <a:latin typeface="Arial" panose="020B0604020202020204" pitchFamily="34" charset="0"/>
                <a:cs typeface="Arial" panose="020B0604020202020204" pitchFamily="34" charset="0"/>
              </a:rPr>
              <a:t>+</a:t>
            </a:r>
            <a:br>
              <a:rPr lang="en-US" sz="2000" b="1" dirty="0">
                <a:solidFill>
                  <a:srgbClr val="006340"/>
                </a:solidFill>
                <a:latin typeface="Arial" panose="020B0604020202020204" pitchFamily="34" charset="0"/>
                <a:cs typeface="Arial" panose="020B0604020202020204" pitchFamily="34" charset="0"/>
              </a:rPr>
            </a:br>
            <a:endParaRPr lang="en-US" sz="2000" b="1" dirty="0">
              <a:solidFill>
                <a:srgbClr val="006340"/>
              </a:solidFill>
              <a:latin typeface="Arial" panose="020B0604020202020204" pitchFamily="34" charset="0"/>
              <a:cs typeface="Arial" panose="020B0604020202020204" pitchFamily="34" charset="0"/>
            </a:endParaRPr>
          </a:p>
          <a:p>
            <a:pPr algn="ctr"/>
            <a:r>
              <a:rPr lang="en-US" sz="2000" b="1" dirty="0">
                <a:solidFill>
                  <a:srgbClr val="006340"/>
                </a:solidFill>
                <a:latin typeface="Arial" panose="020B0604020202020204" pitchFamily="34" charset="0"/>
                <a:cs typeface="Arial" panose="020B0604020202020204" pitchFamily="34" charset="0"/>
              </a:rPr>
              <a:t>Sarah-70 hours	X	$16.00		X	1.0925	=	$1223.60</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_____________________________________________________________</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t>
            </a:r>
            <a:br>
              <a:rPr lang="en-US" sz="2000" b="1"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t>
            </a:r>
            <a:r>
              <a:rPr lang="en-US" sz="2000" b="1" dirty="0">
                <a:solidFill>
                  <a:srgbClr val="006340"/>
                </a:solidFill>
                <a:latin typeface="Arial" panose="020B0604020202020204" pitchFamily="34" charset="0"/>
                <a:cs typeface="Arial" panose="020B0604020202020204" pitchFamily="34" charset="0"/>
              </a:rPr>
              <a:t>   </a:t>
            </a:r>
            <a:r>
              <a:rPr lang="en-US" sz="2000" b="1" dirty="0">
                <a:solidFill>
                  <a:srgbClr val="FF0000"/>
                </a:solidFill>
                <a:latin typeface="Arial" panose="020B0604020202020204" pitchFamily="34" charset="0"/>
                <a:cs typeface="Arial" panose="020B0604020202020204" pitchFamily="34" charset="0"/>
              </a:rPr>
              <a:t> $2,206.85	 ($10.92 over budget)</a:t>
            </a:r>
            <a:r>
              <a:rPr lang="en-US" sz="2000" dirty="0">
                <a:latin typeface="Arial" panose="020B0604020202020204" pitchFamily="34" charset="0"/>
                <a:cs typeface="Arial" panose="020B0604020202020204" pitchFamily="34" charset="0"/>
              </a:rPr>
              <a:t>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pic>
        <p:nvPicPr>
          <p:cNvPr id="8"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99119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50557" y="155060"/>
            <a:ext cx="10515600" cy="1325563"/>
          </a:xfrm>
        </p:spPr>
        <p:txBody>
          <a:bodyPr>
            <a:normAutofit/>
          </a:bodyPr>
          <a:lstStyle/>
          <a:p>
            <a:pPr algn="ctr"/>
            <a:r>
              <a:rPr lang="en-US" sz="4000" b="1" dirty="0">
                <a:solidFill>
                  <a:srgbClr val="006340"/>
                </a:solidFill>
                <a:latin typeface="Arial" panose="020B0604020202020204" pitchFamily="34" charset="0"/>
                <a:cs typeface="Arial" panose="020B0604020202020204" pitchFamily="34" charset="0"/>
              </a:rPr>
              <a:t>When you go over budget</a:t>
            </a:r>
          </a:p>
        </p:txBody>
      </p:sp>
      <p:sp>
        <p:nvSpPr>
          <p:cNvPr id="2" name="TextBox 1"/>
          <p:cNvSpPr txBox="1"/>
          <p:nvPr/>
        </p:nvSpPr>
        <p:spPr>
          <a:xfrm>
            <a:off x="393290" y="1480623"/>
            <a:ext cx="11198942" cy="550920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When you go over budget, you are putting yourself as the employer and your employees at risk with respect to state and federal laws, worker’s compensation and unemployment insurance, as well as Department of Labor regulations.</a:t>
            </a:r>
          </a:p>
          <a:p>
            <a:pPr lvl="0"/>
            <a:endParaRPr lang="en-US" sz="2800" dirty="0">
              <a:latin typeface="Arial" panose="020B0604020202020204" pitchFamily="34" charset="0"/>
              <a:cs typeface="Arial" panose="020B0604020202020204" pitchFamily="34" charset="0"/>
            </a:endParaRPr>
          </a:p>
          <a:p>
            <a:pPr lvl="0"/>
            <a:r>
              <a:rPr lang="en-US" sz="2800" dirty="0">
                <a:latin typeface="Arial" panose="020B0604020202020204" pitchFamily="34" charset="0"/>
                <a:cs typeface="Arial" panose="020B0604020202020204" pitchFamily="34" charset="0"/>
              </a:rPr>
              <a:t>In addition to the above, going over budget can result in</a:t>
            </a:r>
          </a:p>
          <a:p>
            <a:pPr marL="285750" lvl="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Delays in employee payroll</a:t>
            </a:r>
          </a:p>
          <a:p>
            <a:pPr marL="285750" lvl="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Removal of payroll</a:t>
            </a:r>
          </a:p>
          <a:p>
            <a:pPr marL="285750" lvl="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Having to pay employees out-of-pocket for funds owed in excess of your budget.</a:t>
            </a:r>
          </a:p>
          <a:p>
            <a:pPr lvl="0"/>
            <a:endParaRPr lang="en-US" sz="2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lvl="0"/>
            <a:endParaRPr lang="en-US" sz="2400" dirty="0">
              <a:latin typeface="Arial" panose="020B0604020202020204" pitchFamily="34" charset="0"/>
              <a:cs typeface="Arial" panose="020B0604020202020204" pitchFamily="34" charset="0"/>
            </a:endParaRPr>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649635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133885"/>
            <a:ext cx="10515600" cy="1325563"/>
          </a:xfrm>
        </p:spPr>
        <p:txBody>
          <a:bodyPr>
            <a:normAutofit/>
          </a:bodyPr>
          <a:lstStyle/>
          <a:p>
            <a:pPr algn="ctr"/>
            <a:r>
              <a:rPr lang="en-US" sz="4000" b="1" dirty="0">
                <a:solidFill>
                  <a:srgbClr val="006340"/>
                </a:solidFill>
                <a:latin typeface="Arial" panose="020B0604020202020204" pitchFamily="34" charset="0"/>
                <a:cs typeface="Arial" panose="020B0604020202020204" pitchFamily="34" charset="0"/>
              </a:rPr>
              <a:t>Overtime</a:t>
            </a:r>
          </a:p>
        </p:txBody>
      </p:sp>
      <p:sp>
        <p:nvSpPr>
          <p:cNvPr id="7" name="Content Placeholder 6"/>
          <p:cNvSpPr>
            <a:spLocks noGrp="1"/>
          </p:cNvSpPr>
          <p:nvPr>
            <p:ph idx="1"/>
          </p:nvPr>
        </p:nvSpPr>
        <p:spPr/>
        <p:txBody>
          <a:bodyPr>
            <a:normAutofit/>
          </a:bodyPr>
          <a:lstStyle/>
          <a:p>
            <a:pPr marL="0" indent="0">
              <a:buNone/>
            </a:pPr>
            <a:endParaRPr lang="en-US" dirty="0"/>
          </a:p>
          <a:p>
            <a:pPr marL="0" indent="0">
              <a:buNone/>
            </a:pPr>
            <a:r>
              <a:rPr lang="en-US" dirty="0"/>
              <a:t/>
            </a:r>
            <a:br>
              <a:rPr lang="en-US" dirty="0"/>
            </a:br>
            <a:endParaRPr lang="en-US" dirty="0"/>
          </a:p>
        </p:txBody>
      </p:sp>
      <p:sp>
        <p:nvSpPr>
          <p:cNvPr id="2" name="TextBox 1"/>
          <p:cNvSpPr txBox="1"/>
          <p:nvPr/>
        </p:nvSpPr>
        <p:spPr>
          <a:xfrm>
            <a:off x="393290" y="1690688"/>
            <a:ext cx="11198942"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
        <p:nvSpPr>
          <p:cNvPr id="3" name="Rectangle 2"/>
          <p:cNvSpPr/>
          <p:nvPr/>
        </p:nvSpPr>
        <p:spPr>
          <a:xfrm>
            <a:off x="599768" y="1582341"/>
            <a:ext cx="10992464" cy="4154984"/>
          </a:xfrm>
          <a:prstGeom prst="rect">
            <a:avLst/>
          </a:prstGeom>
        </p:spPr>
        <p:txBody>
          <a:bodyPr wrap="square">
            <a:spAutoFit/>
          </a:bodyPr>
          <a:lstStyle/>
          <a:p>
            <a:r>
              <a:rPr lang="en-US" sz="2400" dirty="0">
                <a:latin typeface="Arial" panose="020B0604020202020204" pitchFamily="34" charset="0"/>
                <a:ea typeface="Calibri" panose="020F0502020204030204" pitchFamily="34" charset="0"/>
              </a:rPr>
              <a:t>Under the Fair Labor Standards Act, if an employee works more than 40 hours in the work week (Sunday-Saturday), hours in excess of 40 are considered overtime. Overtime hours are paid at the rate of time and a half the employee’s normal rate of pay.</a:t>
            </a:r>
            <a:br>
              <a:rPr lang="en-US" sz="2400" dirty="0">
                <a:latin typeface="Arial" panose="020B0604020202020204" pitchFamily="34" charset="0"/>
                <a:ea typeface="Calibri" panose="020F0502020204030204" pitchFamily="34" charset="0"/>
              </a:rPr>
            </a:br>
            <a:endParaRPr lang="en-US" sz="2400" dirty="0">
              <a:latin typeface="Times New Roman" panose="02020603050405020304" pitchFamily="18" charset="0"/>
              <a:ea typeface="Calibri" panose="020F0502020204030204" pitchFamily="34" charset="0"/>
            </a:endParaRPr>
          </a:p>
          <a:p>
            <a:pPr algn="ctr"/>
            <a:r>
              <a:rPr lang="en-US" sz="2400" i="1" dirty="0">
                <a:latin typeface="Arial" panose="020B0604020202020204" pitchFamily="34" charset="0"/>
                <a:ea typeface="Calibri" panose="020F0502020204030204" pitchFamily="34" charset="0"/>
              </a:rPr>
              <a:t>Example</a:t>
            </a:r>
            <a:endParaRPr lang="en-US" sz="2400" dirty="0">
              <a:latin typeface="Times New Roman" panose="02020603050405020304" pitchFamily="18" charset="0"/>
              <a:ea typeface="Calibri" panose="020F0502020204030204" pitchFamily="34" charset="0"/>
            </a:endParaRPr>
          </a:p>
          <a:p>
            <a:r>
              <a:rPr lang="en-US" sz="2400" dirty="0">
                <a:latin typeface="Arial" panose="020B0604020202020204" pitchFamily="34" charset="0"/>
                <a:ea typeface="Calibri" panose="020F0502020204030204" pitchFamily="34" charset="0"/>
              </a:rPr>
              <a:t/>
            </a:r>
            <a:br>
              <a:rPr lang="en-US" sz="2400" dirty="0">
                <a:latin typeface="Arial" panose="020B0604020202020204" pitchFamily="34" charset="0"/>
                <a:ea typeface="Calibri" panose="020F0502020204030204" pitchFamily="34" charset="0"/>
              </a:rPr>
            </a:br>
            <a:r>
              <a:rPr lang="en-US" sz="2400" dirty="0">
                <a:latin typeface="Arial" panose="020B0604020202020204" pitchFamily="34" charset="0"/>
                <a:ea typeface="Calibri" panose="020F0502020204030204" pitchFamily="34" charset="0"/>
              </a:rPr>
              <a:t>Let’s say your employee John Doe works 45 hours in a work week and their normal rate of pay is $15.00 an hour. Hours 1-40 will be paid at the normal rate of $15.00 an hour. Hours 41-45 will be paid at John’s overtime rate of $22.50 an hour ($15.00 X 1.5).</a:t>
            </a:r>
            <a:endParaRPr lang="en-US" sz="2400" dirty="0">
              <a:latin typeface="Times New Roman" panose="02020603050405020304" pitchFamily="18" charset="0"/>
              <a:ea typeface="Calibri" panose="020F0502020204030204" pitchFamily="34" charset="0"/>
            </a:endParaRPr>
          </a:p>
        </p:txBody>
      </p:sp>
      <p:pic>
        <p:nvPicPr>
          <p:cNvPr id="8"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3725725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9788" y="212818"/>
            <a:ext cx="10515600" cy="1325563"/>
          </a:xfrm>
        </p:spPr>
        <p:txBody>
          <a:bodyPr>
            <a:normAutofit/>
          </a:bodyPr>
          <a:lstStyle/>
          <a:p>
            <a:pPr algn="ctr"/>
            <a:r>
              <a:rPr lang="en-US" sz="4000" b="1" dirty="0">
                <a:solidFill>
                  <a:srgbClr val="006340"/>
                </a:solidFill>
                <a:latin typeface="Arial" panose="020B0604020202020204" pitchFamily="34" charset="0"/>
                <a:cs typeface="Arial" panose="020B0604020202020204" pitchFamily="34" charset="0"/>
              </a:rPr>
              <a:t>Overtime vs No Overtime</a:t>
            </a:r>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2182745970"/>
              </p:ext>
            </p:extLst>
          </p:nvPr>
        </p:nvGraphicFramePr>
        <p:xfrm>
          <a:off x="1016919" y="1808914"/>
          <a:ext cx="10161337" cy="1720724"/>
        </p:xfrm>
        <a:graphic>
          <a:graphicData uri="http://schemas.openxmlformats.org/drawingml/2006/table">
            <a:tbl>
              <a:tblPr firstRow="1" bandRow="1">
                <a:tableStyleId>{93296810-A885-4BE3-A3E7-6D5BEEA58F35}</a:tableStyleId>
              </a:tblPr>
              <a:tblGrid>
                <a:gridCol w="2234144">
                  <a:extLst>
                    <a:ext uri="{9D8B030D-6E8A-4147-A177-3AD203B41FA5}">
                      <a16:colId xmlns:a16="http://schemas.microsoft.com/office/drawing/2014/main" val="3690081704"/>
                    </a:ext>
                  </a:extLst>
                </a:gridCol>
                <a:gridCol w="2001140">
                  <a:extLst>
                    <a:ext uri="{9D8B030D-6E8A-4147-A177-3AD203B41FA5}">
                      <a16:colId xmlns:a16="http://schemas.microsoft.com/office/drawing/2014/main" val="2608514288"/>
                    </a:ext>
                  </a:extLst>
                </a:gridCol>
                <a:gridCol w="1583337">
                  <a:extLst>
                    <a:ext uri="{9D8B030D-6E8A-4147-A177-3AD203B41FA5}">
                      <a16:colId xmlns:a16="http://schemas.microsoft.com/office/drawing/2014/main" val="516362376"/>
                    </a:ext>
                  </a:extLst>
                </a:gridCol>
                <a:gridCol w="2032003">
                  <a:extLst>
                    <a:ext uri="{9D8B030D-6E8A-4147-A177-3AD203B41FA5}">
                      <a16:colId xmlns:a16="http://schemas.microsoft.com/office/drawing/2014/main" val="2239476754"/>
                    </a:ext>
                  </a:extLst>
                </a:gridCol>
                <a:gridCol w="2310713">
                  <a:extLst>
                    <a:ext uri="{9D8B030D-6E8A-4147-A177-3AD203B41FA5}">
                      <a16:colId xmlns:a16="http://schemas.microsoft.com/office/drawing/2014/main" val="4196921498"/>
                    </a:ext>
                  </a:extLst>
                </a:gridCol>
              </a:tblGrid>
              <a:tr h="430181">
                <a:tc>
                  <a:txBody>
                    <a:bodyPr/>
                    <a:lstStyle/>
                    <a:p>
                      <a:pPr marL="0" marR="0">
                        <a:spcBef>
                          <a:spcPts val="0"/>
                        </a:spcBef>
                        <a:spcAft>
                          <a:spcPts val="0"/>
                        </a:spcAft>
                      </a:pPr>
                      <a:r>
                        <a:rPr lang="en-US" sz="1400" b="1" dirty="0">
                          <a:effectLst/>
                          <a:latin typeface="Arial" panose="020B0604020202020204" pitchFamily="34" charset="0"/>
                          <a:ea typeface="Calibri" panose="020F0502020204030204" pitchFamily="34" charset="0"/>
                        </a:rPr>
                        <a:t>Employee Name</a:t>
                      </a:r>
                      <a:endParaRPr lang="en-US" sz="14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b="1" dirty="0">
                          <a:effectLst/>
                          <a:latin typeface="Arial" panose="020B0604020202020204" pitchFamily="34" charset="0"/>
                          <a:ea typeface="Calibri" panose="020F0502020204030204" pitchFamily="34" charset="0"/>
                        </a:rPr>
                        <a:t>Hours Worked</a:t>
                      </a:r>
                      <a:endParaRPr lang="en-US" sz="14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b="1">
                          <a:effectLst/>
                          <a:latin typeface="Arial" panose="020B0604020202020204" pitchFamily="34" charset="0"/>
                          <a:ea typeface="Calibri" panose="020F0502020204030204" pitchFamily="34" charset="0"/>
                        </a:rPr>
                        <a:t>Pay Rate</a:t>
                      </a:r>
                      <a:endParaRPr lang="en-US" sz="14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b="1">
                          <a:effectLst/>
                          <a:latin typeface="Arial" panose="020B0604020202020204" pitchFamily="34" charset="0"/>
                          <a:ea typeface="Calibri" panose="020F0502020204030204" pitchFamily="34" charset="0"/>
                        </a:rPr>
                        <a:t>Employer Tax Rate</a:t>
                      </a:r>
                      <a:endParaRPr lang="en-US" sz="14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b="1" dirty="0">
                          <a:effectLst/>
                          <a:latin typeface="Arial" panose="020B0604020202020204" pitchFamily="34" charset="0"/>
                          <a:ea typeface="Calibri" panose="020F0502020204030204" pitchFamily="34" charset="0"/>
                        </a:rPr>
                        <a:t>Cost of Hours</a:t>
                      </a:r>
                      <a:endParaRPr lang="en-US" sz="14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2918406055"/>
                  </a:ext>
                </a:extLst>
              </a:tr>
              <a:tr h="430181">
                <a:tc>
                  <a:txBody>
                    <a:bodyPr/>
                    <a:lstStyle/>
                    <a:p>
                      <a:pPr marL="0" marR="0">
                        <a:spcBef>
                          <a:spcPts val="0"/>
                        </a:spcBef>
                        <a:spcAft>
                          <a:spcPts val="0"/>
                        </a:spcAft>
                      </a:pPr>
                      <a:r>
                        <a:rPr lang="en-US" sz="1400" dirty="0">
                          <a:effectLst/>
                          <a:latin typeface="Arial" panose="020B0604020202020204" pitchFamily="34" charset="0"/>
                          <a:ea typeface="Calibri" panose="020F0502020204030204" pitchFamily="34" charset="0"/>
                        </a:rPr>
                        <a:t>Jane Doe</a:t>
                      </a:r>
                      <a:endParaRPr lang="en-US" sz="14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a:effectLst/>
                          <a:latin typeface="Arial" panose="020B0604020202020204" pitchFamily="34" charset="0"/>
                          <a:ea typeface="Calibri" panose="020F0502020204030204" pitchFamily="34" charset="0"/>
                        </a:rPr>
                        <a:t>35</a:t>
                      </a:r>
                      <a:endParaRPr lang="en-US" sz="14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a:effectLst/>
                          <a:latin typeface="Arial" panose="020B0604020202020204" pitchFamily="34" charset="0"/>
                          <a:ea typeface="Calibri" panose="020F0502020204030204" pitchFamily="34" charset="0"/>
                        </a:rPr>
                        <a:t>$15.00</a:t>
                      </a:r>
                      <a:endParaRPr lang="en-US" sz="14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a:effectLst/>
                          <a:latin typeface="Arial" panose="020B0604020202020204" pitchFamily="34" charset="0"/>
                          <a:ea typeface="Calibri" panose="020F0502020204030204" pitchFamily="34" charset="0"/>
                        </a:rPr>
                        <a:t>9.25%</a:t>
                      </a:r>
                      <a:endParaRPr lang="en-US" sz="14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dirty="0">
                          <a:effectLst/>
                          <a:latin typeface="Arial" panose="020B0604020202020204" pitchFamily="34" charset="0"/>
                          <a:ea typeface="Calibri" panose="020F0502020204030204" pitchFamily="34" charset="0"/>
                        </a:rPr>
                        <a:t>$573.56</a:t>
                      </a:r>
                      <a:endParaRPr lang="en-US" sz="14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787040121"/>
                  </a:ext>
                </a:extLst>
              </a:tr>
              <a:tr h="430181">
                <a:tc>
                  <a:txBody>
                    <a:bodyPr/>
                    <a:lstStyle/>
                    <a:p>
                      <a:pPr marL="0" marR="0">
                        <a:spcBef>
                          <a:spcPts val="0"/>
                        </a:spcBef>
                        <a:spcAft>
                          <a:spcPts val="0"/>
                        </a:spcAft>
                      </a:pPr>
                      <a:r>
                        <a:rPr lang="en-US" sz="1400" dirty="0">
                          <a:effectLst/>
                          <a:latin typeface="Arial" panose="020B0604020202020204" pitchFamily="34" charset="0"/>
                          <a:ea typeface="Calibri" panose="020F0502020204030204" pitchFamily="34" charset="0"/>
                        </a:rPr>
                        <a:t>John Doe</a:t>
                      </a:r>
                      <a:endParaRPr lang="en-US" sz="14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a:effectLst/>
                          <a:latin typeface="Arial" panose="020B0604020202020204" pitchFamily="34" charset="0"/>
                          <a:ea typeface="Calibri" panose="020F0502020204030204" pitchFamily="34" charset="0"/>
                        </a:rPr>
                        <a:t>35</a:t>
                      </a:r>
                      <a:endParaRPr lang="en-US" sz="14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a:effectLst/>
                          <a:latin typeface="Arial" panose="020B0604020202020204" pitchFamily="34" charset="0"/>
                          <a:ea typeface="Calibri" panose="020F0502020204030204" pitchFamily="34" charset="0"/>
                        </a:rPr>
                        <a:t>$15.00</a:t>
                      </a:r>
                      <a:endParaRPr lang="en-US" sz="14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a:effectLst/>
                          <a:latin typeface="Arial" panose="020B0604020202020204" pitchFamily="34" charset="0"/>
                          <a:ea typeface="Calibri" panose="020F0502020204030204" pitchFamily="34" charset="0"/>
                        </a:rPr>
                        <a:t>9.25%</a:t>
                      </a:r>
                      <a:endParaRPr lang="en-US" sz="14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dirty="0">
                          <a:effectLst/>
                          <a:latin typeface="Arial" panose="020B0604020202020204" pitchFamily="34" charset="0"/>
                          <a:ea typeface="Calibri" panose="020F0502020204030204" pitchFamily="34" charset="0"/>
                        </a:rPr>
                        <a:t>$573.56</a:t>
                      </a:r>
                      <a:endParaRPr lang="en-US" sz="14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722461703"/>
                  </a:ext>
                </a:extLst>
              </a:tr>
              <a:tr h="430181">
                <a:tc gridSpan="4">
                  <a:txBody>
                    <a:bodyPr/>
                    <a:lstStyle/>
                    <a:p>
                      <a:pPr marL="0" marR="0">
                        <a:spcBef>
                          <a:spcPts val="0"/>
                        </a:spcBef>
                        <a:spcAft>
                          <a:spcPts val="0"/>
                        </a:spcAft>
                      </a:pPr>
                      <a:r>
                        <a:rPr lang="en-US" sz="1400" b="1" dirty="0">
                          <a:effectLst/>
                          <a:latin typeface="Arial" panose="020B0604020202020204" pitchFamily="34" charset="0"/>
                          <a:ea typeface="Calibri" panose="020F0502020204030204" pitchFamily="34" charset="0"/>
                        </a:rPr>
                        <a:t>Total Cost of Hours</a:t>
                      </a:r>
                      <a:endParaRPr lang="en-US" sz="1400" dirty="0">
                        <a:effectLst/>
                        <a:latin typeface="Times New Roman" panose="02020603050405020304" pitchFamily="18" charset="0"/>
                        <a:ea typeface="Calibri" panose="020F050202020403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latin typeface="Arial" panose="020B0604020202020204" pitchFamily="34" charset="0"/>
                          <a:ea typeface="Calibri" panose="020F0502020204030204" pitchFamily="34" charset="0"/>
                        </a:rPr>
                        <a:t>$1,147.12</a:t>
                      </a:r>
                      <a:endParaRPr lang="en-US" sz="14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165303730"/>
                  </a:ext>
                </a:extLst>
              </a:tr>
            </a:tbl>
          </a:graphicData>
        </a:graphic>
      </p:graphicFrame>
      <p:graphicFrame>
        <p:nvGraphicFramePr>
          <p:cNvPr id="12" name="Content Placeholder 11"/>
          <p:cNvGraphicFramePr>
            <a:graphicFrameLocks noGrp="1"/>
          </p:cNvGraphicFramePr>
          <p:nvPr>
            <p:ph sz="quarter" idx="4"/>
            <p:extLst>
              <p:ext uri="{D42A27DB-BD31-4B8C-83A1-F6EECF244321}">
                <p14:modId xmlns:p14="http://schemas.microsoft.com/office/powerpoint/2010/main" val="3223793844"/>
              </p:ext>
            </p:extLst>
          </p:nvPr>
        </p:nvGraphicFramePr>
        <p:xfrm>
          <a:off x="1016919" y="3819529"/>
          <a:ext cx="10161336" cy="1858308"/>
        </p:xfrm>
        <a:graphic>
          <a:graphicData uri="http://schemas.openxmlformats.org/drawingml/2006/table">
            <a:tbl>
              <a:tblPr firstRow="1" bandRow="1">
                <a:tableStyleId>{93296810-A885-4BE3-A3E7-6D5BEEA58F35}</a:tableStyleId>
              </a:tblPr>
              <a:tblGrid>
                <a:gridCol w="1778905">
                  <a:extLst>
                    <a:ext uri="{9D8B030D-6E8A-4147-A177-3AD203B41FA5}">
                      <a16:colId xmlns:a16="http://schemas.microsoft.com/office/drawing/2014/main" val="1056152661"/>
                    </a:ext>
                  </a:extLst>
                </a:gridCol>
                <a:gridCol w="1593378">
                  <a:extLst>
                    <a:ext uri="{9D8B030D-6E8A-4147-A177-3AD203B41FA5}">
                      <a16:colId xmlns:a16="http://schemas.microsoft.com/office/drawing/2014/main" val="3542763348"/>
                    </a:ext>
                  </a:extLst>
                </a:gridCol>
                <a:gridCol w="2693448">
                  <a:extLst>
                    <a:ext uri="{9D8B030D-6E8A-4147-A177-3AD203B41FA5}">
                      <a16:colId xmlns:a16="http://schemas.microsoft.com/office/drawing/2014/main" val="3416929693"/>
                    </a:ext>
                  </a:extLst>
                </a:gridCol>
                <a:gridCol w="1797249">
                  <a:extLst>
                    <a:ext uri="{9D8B030D-6E8A-4147-A177-3AD203B41FA5}">
                      <a16:colId xmlns:a16="http://schemas.microsoft.com/office/drawing/2014/main" val="3408630274"/>
                    </a:ext>
                  </a:extLst>
                </a:gridCol>
                <a:gridCol w="2298356">
                  <a:extLst>
                    <a:ext uri="{9D8B030D-6E8A-4147-A177-3AD203B41FA5}">
                      <a16:colId xmlns:a16="http://schemas.microsoft.com/office/drawing/2014/main" val="2354270516"/>
                    </a:ext>
                  </a:extLst>
                </a:gridCol>
              </a:tblGrid>
              <a:tr h="334956">
                <a:tc>
                  <a:txBody>
                    <a:bodyPr/>
                    <a:lstStyle/>
                    <a:p>
                      <a:pPr marL="0" marR="0">
                        <a:spcBef>
                          <a:spcPts val="0"/>
                        </a:spcBef>
                        <a:spcAft>
                          <a:spcPts val="0"/>
                        </a:spcAft>
                      </a:pPr>
                      <a:r>
                        <a:rPr lang="en-US" sz="1400" b="1" dirty="0">
                          <a:effectLst/>
                          <a:latin typeface="Arial" panose="020B0604020202020204" pitchFamily="34" charset="0"/>
                          <a:ea typeface="Calibri" panose="020F0502020204030204" pitchFamily="34" charset="0"/>
                        </a:rPr>
                        <a:t>Employee Name</a:t>
                      </a:r>
                      <a:endParaRPr lang="en-US" sz="14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b="1" dirty="0">
                          <a:effectLst/>
                          <a:latin typeface="Arial" panose="020B0604020202020204" pitchFamily="34" charset="0"/>
                          <a:ea typeface="Calibri" panose="020F0502020204030204" pitchFamily="34" charset="0"/>
                        </a:rPr>
                        <a:t>Hours Worked</a:t>
                      </a:r>
                      <a:endParaRPr lang="en-US" sz="14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b="1">
                          <a:effectLst/>
                          <a:latin typeface="Arial" panose="020B0604020202020204" pitchFamily="34" charset="0"/>
                          <a:ea typeface="Calibri" panose="020F0502020204030204" pitchFamily="34" charset="0"/>
                        </a:rPr>
                        <a:t>Pay Rate</a:t>
                      </a:r>
                      <a:endParaRPr lang="en-US" sz="14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b="1" dirty="0">
                          <a:effectLst/>
                          <a:latin typeface="Arial" panose="020B0604020202020204" pitchFamily="34" charset="0"/>
                          <a:ea typeface="Calibri" panose="020F0502020204030204" pitchFamily="34" charset="0"/>
                        </a:rPr>
                        <a:t>Employer Tax Rate</a:t>
                      </a:r>
                      <a:endParaRPr lang="en-US" sz="14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b="1" dirty="0">
                          <a:effectLst/>
                          <a:latin typeface="Arial" panose="020B0604020202020204" pitchFamily="34" charset="0"/>
                          <a:ea typeface="Calibri" panose="020F0502020204030204" pitchFamily="34" charset="0"/>
                        </a:rPr>
                        <a:t>Cost of Hours</a:t>
                      </a:r>
                      <a:endParaRPr lang="en-US" sz="14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2974744597"/>
                  </a:ext>
                </a:extLst>
              </a:tr>
              <a:tr h="660735">
                <a:tc>
                  <a:txBody>
                    <a:bodyPr/>
                    <a:lstStyle/>
                    <a:p>
                      <a:pPr marL="0" marR="0">
                        <a:spcBef>
                          <a:spcPts val="0"/>
                        </a:spcBef>
                        <a:spcAft>
                          <a:spcPts val="0"/>
                        </a:spcAft>
                      </a:pPr>
                      <a:r>
                        <a:rPr lang="en-US" sz="1400" dirty="0">
                          <a:effectLst/>
                          <a:latin typeface="Arial" panose="020B0604020202020204" pitchFamily="34" charset="0"/>
                          <a:ea typeface="Calibri" panose="020F0502020204030204" pitchFamily="34" charset="0"/>
                        </a:rPr>
                        <a:t>Jane Doe</a:t>
                      </a:r>
                      <a:endParaRPr lang="en-US" sz="14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a:effectLst/>
                          <a:latin typeface="Arial" panose="020B0604020202020204" pitchFamily="34" charset="0"/>
                          <a:ea typeface="Calibri" panose="020F0502020204030204" pitchFamily="34" charset="0"/>
                        </a:rPr>
                        <a:t>50</a:t>
                      </a:r>
                      <a:endParaRPr lang="en-US" sz="14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a:effectLst/>
                          <a:latin typeface="Arial" panose="020B0604020202020204" pitchFamily="34" charset="0"/>
                          <a:ea typeface="Calibri" panose="020F0502020204030204" pitchFamily="34" charset="0"/>
                        </a:rPr>
                        <a:t>$15.00 for the first 40 hours</a:t>
                      </a:r>
                      <a:br>
                        <a:rPr lang="en-US" sz="1400">
                          <a:effectLst/>
                          <a:latin typeface="Arial" panose="020B0604020202020204" pitchFamily="34" charset="0"/>
                          <a:ea typeface="Calibri" panose="020F0502020204030204" pitchFamily="34" charset="0"/>
                        </a:rPr>
                      </a:br>
                      <a:r>
                        <a:rPr lang="en-US" sz="1400">
                          <a:effectLst/>
                          <a:latin typeface="Arial" panose="020B0604020202020204" pitchFamily="34" charset="0"/>
                          <a:ea typeface="Calibri" panose="020F0502020204030204" pitchFamily="34" charset="0"/>
                        </a:rPr>
                        <a:t>$22.50 for the last 10 hours</a:t>
                      </a:r>
                      <a:endParaRPr lang="en-US" sz="14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dirty="0">
                          <a:effectLst/>
                          <a:latin typeface="Arial" panose="020B0604020202020204" pitchFamily="34" charset="0"/>
                          <a:ea typeface="Calibri" panose="020F0502020204030204" pitchFamily="34" charset="0"/>
                        </a:rPr>
                        <a:t>9.25%</a:t>
                      </a:r>
                      <a:endParaRPr lang="en-US" sz="14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a:effectLst/>
                          <a:latin typeface="Arial" panose="020B0604020202020204" pitchFamily="34" charset="0"/>
                          <a:ea typeface="Calibri" panose="020F0502020204030204" pitchFamily="34" charset="0"/>
                        </a:rPr>
                        <a:t>$655.50 (cost of the 40 regular hours)</a:t>
                      </a:r>
                      <a:br>
                        <a:rPr lang="en-US" sz="1400">
                          <a:effectLst/>
                          <a:latin typeface="Arial" panose="020B0604020202020204" pitchFamily="34" charset="0"/>
                          <a:ea typeface="Calibri" panose="020F0502020204030204" pitchFamily="34" charset="0"/>
                        </a:rPr>
                      </a:br>
                      <a:r>
                        <a:rPr lang="en-US" sz="1400">
                          <a:effectLst/>
                          <a:latin typeface="Arial" panose="020B0604020202020204" pitchFamily="34" charset="0"/>
                          <a:ea typeface="Calibri" panose="020F0502020204030204" pitchFamily="34" charset="0"/>
                        </a:rPr>
                        <a:t>$245.81 (cost of the 10 overtime hours)</a:t>
                      </a:r>
                      <a:endParaRPr lang="en-US" sz="14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3675515155"/>
                  </a:ext>
                </a:extLst>
              </a:tr>
              <a:tr h="334956">
                <a:tc>
                  <a:txBody>
                    <a:bodyPr/>
                    <a:lstStyle/>
                    <a:p>
                      <a:pPr marL="0" marR="0">
                        <a:spcBef>
                          <a:spcPts val="0"/>
                        </a:spcBef>
                        <a:spcAft>
                          <a:spcPts val="0"/>
                        </a:spcAft>
                      </a:pPr>
                      <a:r>
                        <a:rPr lang="en-US" sz="1400">
                          <a:effectLst/>
                          <a:latin typeface="Arial" panose="020B0604020202020204" pitchFamily="34" charset="0"/>
                          <a:ea typeface="Calibri" panose="020F0502020204030204" pitchFamily="34" charset="0"/>
                        </a:rPr>
                        <a:t>John Doe</a:t>
                      </a:r>
                      <a:endParaRPr lang="en-US" sz="14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a:effectLst/>
                          <a:latin typeface="Arial" panose="020B0604020202020204" pitchFamily="34" charset="0"/>
                          <a:ea typeface="Calibri" panose="020F0502020204030204" pitchFamily="34" charset="0"/>
                        </a:rPr>
                        <a:t>20</a:t>
                      </a:r>
                      <a:endParaRPr lang="en-US" sz="14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a:effectLst/>
                          <a:latin typeface="Arial" panose="020B0604020202020204" pitchFamily="34" charset="0"/>
                          <a:ea typeface="Calibri" panose="020F0502020204030204" pitchFamily="34" charset="0"/>
                        </a:rPr>
                        <a:t>$15.00</a:t>
                      </a:r>
                      <a:endParaRPr lang="en-US" sz="14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a:effectLst/>
                          <a:latin typeface="Arial" panose="020B0604020202020204" pitchFamily="34" charset="0"/>
                          <a:ea typeface="Calibri" panose="020F0502020204030204" pitchFamily="34" charset="0"/>
                        </a:rPr>
                        <a:t>9.25%</a:t>
                      </a:r>
                      <a:endParaRPr lang="en-US" sz="14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400">
                          <a:effectLst/>
                          <a:latin typeface="Arial" panose="020B0604020202020204" pitchFamily="34" charset="0"/>
                          <a:ea typeface="Calibri" panose="020F0502020204030204" pitchFamily="34" charset="0"/>
                        </a:rPr>
                        <a:t>$327.75</a:t>
                      </a:r>
                      <a:endParaRPr lang="en-US" sz="14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595496348"/>
                  </a:ext>
                </a:extLst>
              </a:tr>
              <a:tr h="334956">
                <a:tc gridSpan="4">
                  <a:txBody>
                    <a:bodyPr/>
                    <a:lstStyle/>
                    <a:p>
                      <a:pPr marL="0" marR="0">
                        <a:spcBef>
                          <a:spcPts val="0"/>
                        </a:spcBef>
                        <a:spcAft>
                          <a:spcPts val="0"/>
                        </a:spcAft>
                      </a:pPr>
                      <a:r>
                        <a:rPr lang="en-US" sz="1400" b="1" dirty="0">
                          <a:solidFill>
                            <a:schemeClr val="tx1"/>
                          </a:solidFill>
                          <a:effectLst/>
                          <a:latin typeface="Arial" panose="020B0604020202020204" pitchFamily="34" charset="0"/>
                          <a:ea typeface="Calibri" panose="020F0502020204030204" pitchFamily="34" charset="0"/>
                        </a:rPr>
                        <a:t>Total Cost of Hours                </a:t>
                      </a:r>
                      <a:endParaRPr lang="en-US" sz="1400" dirty="0">
                        <a:solidFill>
                          <a:schemeClr val="tx1"/>
                        </a:solidFill>
                        <a:effectLst/>
                        <a:latin typeface="Times New Roman" panose="02020603050405020304" pitchFamily="18" charset="0"/>
                        <a:ea typeface="Calibri" panose="020F050202020403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solidFill>
                            <a:schemeClr val="tx1"/>
                          </a:solidFill>
                          <a:effectLst/>
                          <a:latin typeface="Arial" panose="020B0604020202020204" pitchFamily="34" charset="0"/>
                          <a:ea typeface="Calibri" panose="020F0502020204030204" pitchFamily="34" charset="0"/>
                        </a:rPr>
                        <a:t>$1,229.06</a:t>
                      </a:r>
                      <a:endParaRPr lang="en-US" sz="1400" dirty="0">
                        <a:solidFill>
                          <a:schemeClr val="tx1"/>
                        </a:solidFill>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650560748"/>
                  </a:ext>
                </a:extLst>
              </a:tr>
            </a:tbl>
          </a:graphicData>
        </a:graphic>
      </p:graphicFrame>
      <p:pic>
        <p:nvPicPr>
          <p:cNvPr id="7"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201187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133885"/>
            <a:ext cx="10515600" cy="1325563"/>
          </a:xfrm>
        </p:spPr>
        <p:txBody>
          <a:bodyPr>
            <a:normAutofit/>
          </a:bodyPr>
          <a:lstStyle/>
          <a:p>
            <a:pPr algn="ctr"/>
            <a:r>
              <a:rPr lang="en-US" sz="4000" b="1" dirty="0">
                <a:solidFill>
                  <a:srgbClr val="006340"/>
                </a:solidFill>
                <a:latin typeface="Arial" panose="020B0604020202020204" pitchFamily="34" charset="0"/>
                <a:cs typeface="Arial" panose="020B0604020202020204" pitchFamily="34" charset="0"/>
              </a:rPr>
              <a:t>Employer Tax Rate</a:t>
            </a:r>
          </a:p>
        </p:txBody>
      </p:sp>
      <p:sp>
        <p:nvSpPr>
          <p:cNvPr id="7" name="Content Placeholder 6"/>
          <p:cNvSpPr>
            <a:spLocks noGrp="1"/>
          </p:cNvSpPr>
          <p:nvPr>
            <p:ph idx="1"/>
          </p:nvPr>
        </p:nvSpPr>
        <p:spPr/>
        <p:txBody>
          <a:bodyPr>
            <a:normAutofit/>
          </a:bodyPr>
          <a:lstStyle/>
          <a:p>
            <a:pPr marL="0" indent="0">
              <a:buNone/>
            </a:pPr>
            <a:endParaRPr lang="en-US" dirty="0"/>
          </a:p>
          <a:p>
            <a:pPr marL="0" indent="0">
              <a:buNone/>
            </a:pPr>
            <a:r>
              <a:rPr lang="en-US" dirty="0"/>
              <a:t/>
            </a:r>
            <a:br>
              <a:rPr lang="en-US" dirty="0"/>
            </a:br>
            <a:endParaRPr lang="en-US" dirty="0"/>
          </a:p>
        </p:txBody>
      </p:sp>
      <p:sp>
        <p:nvSpPr>
          <p:cNvPr id="2" name="TextBox 1"/>
          <p:cNvSpPr txBox="1"/>
          <p:nvPr/>
        </p:nvSpPr>
        <p:spPr>
          <a:xfrm>
            <a:off x="393290" y="1690688"/>
            <a:ext cx="11198942"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
        <p:nvSpPr>
          <p:cNvPr id="3" name="Rectangle 2"/>
          <p:cNvSpPr/>
          <p:nvPr/>
        </p:nvSpPr>
        <p:spPr>
          <a:xfrm>
            <a:off x="599768" y="1640006"/>
            <a:ext cx="10992464" cy="3108543"/>
          </a:xfrm>
          <a:prstGeom prst="rect">
            <a:avLst/>
          </a:prstGeom>
        </p:spPr>
        <p:txBody>
          <a:bodyPr wrap="square">
            <a:spAutoFit/>
          </a:bodyPr>
          <a:lstStyle/>
          <a:p>
            <a:pPr algn="ctr"/>
            <a:r>
              <a:rPr lang="en-US" sz="2800" dirty="0">
                <a:latin typeface="Arial" panose="020B0604020202020204" pitchFamily="34" charset="0"/>
                <a:cs typeface="Arial" panose="020B0604020202020204" pitchFamily="34" charset="0"/>
              </a:rPr>
              <a:t>Based on your role in the CCO program, you are considered a household employer.</a:t>
            </a:r>
          </a:p>
          <a:p>
            <a:pPr algn="ctr"/>
            <a:r>
              <a:rPr lang="en-US" sz="2800" dirty="0">
                <a:latin typeface="Arial" panose="020B0604020202020204" pitchFamily="34" charset="0"/>
                <a:cs typeface="Arial" panose="020B0604020202020204" pitchFamily="34" charset="0"/>
              </a:rPr>
              <a:t> </a:t>
            </a:r>
          </a:p>
          <a:p>
            <a:pPr algn="ctr"/>
            <a:r>
              <a:rPr lang="en-US" sz="2800" dirty="0">
                <a:latin typeface="Arial" panose="020B0604020202020204" pitchFamily="34" charset="0"/>
                <a:cs typeface="Arial" panose="020B0604020202020204" pitchFamily="34" charset="0"/>
              </a:rPr>
              <a:t>As a household employer, you are required to pay a percentage of certain taxes on your employee’s wages, otherwise referred to as your employer taxes. </a:t>
            </a:r>
          </a:p>
          <a:p>
            <a:pPr algn="ctr"/>
            <a:endParaRPr lang="en-US" sz="2800" dirty="0">
              <a:latin typeface="Arial" panose="020B0604020202020204" pitchFamily="34" charset="0"/>
              <a:cs typeface="Arial" panose="020B0604020202020204" pitchFamily="34" charset="0"/>
            </a:endParaRPr>
          </a:p>
        </p:txBody>
      </p:sp>
      <p:pic>
        <p:nvPicPr>
          <p:cNvPr id="8"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1220175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133885"/>
            <a:ext cx="10515600" cy="1325563"/>
          </a:xfrm>
        </p:spPr>
        <p:txBody>
          <a:bodyPr>
            <a:normAutofit/>
          </a:bodyPr>
          <a:lstStyle/>
          <a:p>
            <a:pPr algn="ctr"/>
            <a:r>
              <a:rPr lang="en-US" sz="4000" b="1" dirty="0">
                <a:solidFill>
                  <a:srgbClr val="006340"/>
                </a:solidFill>
                <a:latin typeface="Arial" panose="020B0604020202020204" pitchFamily="34" charset="0"/>
                <a:cs typeface="Arial" panose="020B0604020202020204" pitchFamily="34" charset="0"/>
              </a:rPr>
              <a:t>Employer Tax Rate</a:t>
            </a:r>
          </a:p>
        </p:txBody>
      </p:sp>
      <p:sp>
        <p:nvSpPr>
          <p:cNvPr id="7" name="Content Placeholder 6"/>
          <p:cNvSpPr>
            <a:spLocks noGrp="1"/>
          </p:cNvSpPr>
          <p:nvPr>
            <p:ph idx="1"/>
          </p:nvPr>
        </p:nvSpPr>
        <p:spPr/>
        <p:txBody>
          <a:bodyPr>
            <a:normAutofit/>
          </a:bodyPr>
          <a:lstStyle/>
          <a:p>
            <a:pPr marL="0" indent="0">
              <a:buNone/>
            </a:pPr>
            <a:endParaRPr lang="en-US" dirty="0"/>
          </a:p>
          <a:p>
            <a:pPr marL="0" indent="0">
              <a:buNone/>
            </a:pPr>
            <a:r>
              <a:rPr lang="en-US" dirty="0"/>
              <a:t/>
            </a:r>
            <a:br>
              <a:rPr lang="en-US" dirty="0"/>
            </a:br>
            <a:endParaRPr lang="en-US" dirty="0"/>
          </a:p>
        </p:txBody>
      </p:sp>
      <p:sp>
        <p:nvSpPr>
          <p:cNvPr id="2" name="TextBox 1"/>
          <p:cNvSpPr txBox="1"/>
          <p:nvPr/>
        </p:nvSpPr>
        <p:spPr>
          <a:xfrm>
            <a:off x="393290" y="1690688"/>
            <a:ext cx="11198942"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
        <p:nvSpPr>
          <p:cNvPr id="3" name="Rectangle 2"/>
          <p:cNvSpPr/>
          <p:nvPr/>
        </p:nvSpPr>
        <p:spPr>
          <a:xfrm>
            <a:off x="599768" y="1571101"/>
            <a:ext cx="10992464" cy="4524315"/>
          </a:xfrm>
          <a:prstGeom prst="rect">
            <a:avLst/>
          </a:prstGeom>
        </p:spPr>
        <p:txBody>
          <a:bodyPr wrap="square">
            <a:spAutoFit/>
          </a:bodyPr>
          <a:lstStyle/>
          <a:p>
            <a:r>
              <a:rPr lang="en-US" sz="2400" dirty="0">
                <a:latin typeface="Arial" panose="020B0604020202020204" pitchFamily="34" charset="0"/>
                <a:cs typeface="Arial" panose="020B0604020202020204" pitchFamily="34" charset="0"/>
              </a:rPr>
              <a:t>Within this program, your employer taxes consist of the following which when combined will give you your employer tax rate:</a:t>
            </a:r>
          </a:p>
          <a:p>
            <a:pPr marL="342900" indent="-342900">
              <a:buFont typeface="Arial" panose="020B0604020202020204" pitchFamily="34" charset="0"/>
              <a:buChar char="•"/>
            </a:pPr>
            <a:r>
              <a:rPr lang="en-US" sz="2400" b="1" dirty="0">
                <a:solidFill>
                  <a:srgbClr val="006340"/>
                </a:solidFill>
                <a:latin typeface="Arial" panose="020B0604020202020204" pitchFamily="34" charset="0"/>
                <a:cs typeface="Arial" panose="020B0604020202020204" pitchFamily="34" charset="0"/>
              </a:rPr>
              <a:t>6.2%</a:t>
            </a:r>
            <a:r>
              <a:rPr lang="en-US" sz="2400" dirty="0">
                <a:latin typeface="Arial" panose="020B0604020202020204" pitchFamily="34" charset="0"/>
                <a:cs typeface="Arial" panose="020B0604020202020204" pitchFamily="34" charset="0"/>
              </a:rPr>
              <a:t> Social Security </a:t>
            </a:r>
          </a:p>
          <a:p>
            <a:pPr marL="342900" indent="-342900">
              <a:buFont typeface="Arial" panose="020B0604020202020204" pitchFamily="34" charset="0"/>
              <a:buChar char="•"/>
            </a:pPr>
            <a:r>
              <a:rPr lang="en-US" sz="2400" b="1" dirty="0">
                <a:solidFill>
                  <a:srgbClr val="006340"/>
                </a:solidFill>
                <a:latin typeface="Arial" panose="020B0604020202020204" pitchFamily="34" charset="0"/>
                <a:cs typeface="Arial" panose="020B0604020202020204" pitchFamily="34" charset="0"/>
              </a:rPr>
              <a:t>1.45%</a:t>
            </a:r>
            <a:r>
              <a:rPr lang="en-US" sz="2400" dirty="0">
                <a:latin typeface="Arial" panose="020B0604020202020204" pitchFamily="34" charset="0"/>
                <a:cs typeface="Arial" panose="020B0604020202020204" pitchFamily="34" charset="0"/>
              </a:rPr>
              <a:t> Medicare (SS + Medicare combined represent the Federal Insurance Contributions Act or FICA)</a:t>
            </a:r>
          </a:p>
          <a:p>
            <a:pPr marL="342900" indent="-342900">
              <a:buFont typeface="Arial" panose="020B0604020202020204" pitchFamily="34" charset="0"/>
              <a:buChar char="•"/>
            </a:pPr>
            <a:r>
              <a:rPr lang="en-US" sz="2400" b="1" dirty="0">
                <a:solidFill>
                  <a:srgbClr val="006340"/>
                </a:solidFill>
                <a:latin typeface="Arial" panose="020B0604020202020204" pitchFamily="34" charset="0"/>
                <a:cs typeface="Arial" panose="020B0604020202020204" pitchFamily="34" charset="0"/>
              </a:rPr>
              <a:t>0.6%</a:t>
            </a:r>
            <a:r>
              <a:rPr lang="en-US" sz="2400" dirty="0">
                <a:latin typeface="Arial" panose="020B0604020202020204" pitchFamily="34" charset="0"/>
                <a:cs typeface="Arial" panose="020B0604020202020204" pitchFamily="34" charset="0"/>
              </a:rPr>
              <a:t> Federal Unemployment Tax Act (FUTA) </a:t>
            </a:r>
          </a:p>
          <a:p>
            <a:pPr marL="342900" indent="-342900">
              <a:buFont typeface="Arial" panose="020B0604020202020204" pitchFamily="34" charset="0"/>
              <a:buChar char="•"/>
            </a:pPr>
            <a:r>
              <a:rPr lang="en-US" sz="2400" b="1" dirty="0">
                <a:solidFill>
                  <a:srgbClr val="006340"/>
                </a:solidFill>
                <a:latin typeface="Arial" panose="020B0604020202020204" pitchFamily="34" charset="0"/>
                <a:cs typeface="Arial" panose="020B0604020202020204" pitchFamily="34" charset="0"/>
              </a:rPr>
              <a:t>X.X%</a:t>
            </a:r>
            <a:r>
              <a:rPr lang="en-US" sz="2400" dirty="0">
                <a:latin typeface="Arial" panose="020B0604020202020204" pitchFamily="34" charset="0"/>
                <a:cs typeface="Arial" panose="020B0604020202020204" pitchFamily="34" charset="0"/>
              </a:rPr>
              <a:t> State Unemployment Tax Authority (SUTA)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The SUTA rate varies from employer to employer and is subject to change annually based on the following factors:</a:t>
            </a:r>
          </a:p>
          <a:p>
            <a:pPr marL="800100" lvl="1" indent="-342900">
              <a:buFont typeface="Courier New" panose="02070309020205020404" pitchFamily="49" charset="0"/>
              <a:buChar char="o"/>
            </a:pPr>
            <a:r>
              <a:rPr lang="en-US" sz="2400" dirty="0">
                <a:latin typeface="Arial" panose="020B0604020202020204" pitchFamily="34" charset="0"/>
                <a:cs typeface="Arial" panose="020B0604020202020204" pitchFamily="34" charset="0"/>
              </a:rPr>
              <a:t>The length of time an individual has been a household employer.</a:t>
            </a:r>
          </a:p>
          <a:p>
            <a:pPr marL="800100" lvl="1" indent="-342900">
              <a:buFont typeface="Courier New" panose="02070309020205020404" pitchFamily="49" charset="0"/>
              <a:buChar char="o"/>
            </a:pPr>
            <a:r>
              <a:rPr lang="en-US" sz="2400" dirty="0">
                <a:latin typeface="Arial" panose="020B0604020202020204" pitchFamily="34" charset="0"/>
                <a:cs typeface="Arial" panose="020B0604020202020204" pitchFamily="34" charset="0"/>
              </a:rPr>
              <a:t>The amount of payroll paid each year. </a:t>
            </a:r>
          </a:p>
          <a:p>
            <a:pPr marL="800100" lvl="1" indent="-342900">
              <a:buFont typeface="Courier New" panose="02070309020205020404" pitchFamily="49" charset="0"/>
              <a:buChar char="o"/>
            </a:pPr>
            <a:r>
              <a:rPr lang="en-US" sz="2400" dirty="0">
                <a:latin typeface="Arial" panose="020B0604020202020204" pitchFamily="34" charset="0"/>
                <a:cs typeface="Arial" panose="020B0604020202020204" pitchFamily="34" charset="0"/>
              </a:rPr>
              <a:t>The number of unemployment claims filed. </a:t>
            </a:r>
          </a:p>
        </p:txBody>
      </p:sp>
      <p:pic>
        <p:nvPicPr>
          <p:cNvPr id="8"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1233022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187880"/>
            <a:ext cx="10515600" cy="1136631"/>
          </a:xfrm>
        </p:spPr>
        <p:txBody>
          <a:bodyPr>
            <a:normAutofit/>
          </a:bodyPr>
          <a:lstStyle/>
          <a:p>
            <a:pPr algn="ctr"/>
            <a:r>
              <a:rPr lang="en-US" sz="4000" b="1" dirty="0">
                <a:solidFill>
                  <a:srgbClr val="006340"/>
                </a:solidFill>
                <a:latin typeface="Arial" panose="020B0604020202020204" pitchFamily="34" charset="0"/>
                <a:cs typeface="Arial" panose="020B0604020202020204" pitchFamily="34" charset="0"/>
              </a:rPr>
              <a:t>Employer Tax Exemptions</a:t>
            </a:r>
          </a:p>
        </p:txBody>
      </p:sp>
      <p:sp>
        <p:nvSpPr>
          <p:cNvPr id="7" name="Content Placeholder 6"/>
          <p:cNvSpPr>
            <a:spLocks noGrp="1"/>
          </p:cNvSpPr>
          <p:nvPr>
            <p:ph idx="1"/>
          </p:nvPr>
        </p:nvSpPr>
        <p:spPr/>
        <p:txBody>
          <a:bodyPr>
            <a:normAutofit/>
          </a:bodyPr>
          <a:lstStyle/>
          <a:p>
            <a:pPr marL="0" indent="0">
              <a:buNone/>
            </a:pPr>
            <a:endParaRPr lang="en-US" dirty="0"/>
          </a:p>
          <a:p>
            <a:pPr marL="0" indent="0">
              <a:buNone/>
            </a:pPr>
            <a:r>
              <a:rPr lang="en-US" dirty="0"/>
              <a:t/>
            </a:r>
            <a:br>
              <a:rPr lang="en-US" dirty="0"/>
            </a:br>
            <a:endParaRPr lang="en-US"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4879" y="5810786"/>
            <a:ext cx="2349062" cy="732354"/>
          </a:xfrm>
          <a:prstGeom prst="rect">
            <a:avLst/>
          </a:prstGeom>
        </p:spPr>
      </p:pic>
      <p:sp>
        <p:nvSpPr>
          <p:cNvPr id="2" name="TextBox 1"/>
          <p:cNvSpPr txBox="1"/>
          <p:nvPr/>
        </p:nvSpPr>
        <p:spPr>
          <a:xfrm>
            <a:off x="393290" y="1690688"/>
            <a:ext cx="11198942"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
        <p:nvSpPr>
          <p:cNvPr id="5" name="Rectangle 4"/>
          <p:cNvSpPr/>
          <p:nvPr/>
        </p:nvSpPr>
        <p:spPr>
          <a:xfrm>
            <a:off x="599768" y="1580912"/>
            <a:ext cx="10992464" cy="5109091"/>
          </a:xfrm>
          <a:prstGeom prst="rect">
            <a:avLst/>
          </a:prstGeom>
        </p:spPr>
        <p:txBody>
          <a:bodyPr wrap="square">
            <a:spAutoFit/>
          </a:bodyPr>
          <a:lstStyle/>
          <a:p>
            <a:pPr algn="ctr"/>
            <a:r>
              <a:rPr lang="en-US" sz="2200" dirty="0">
                <a:latin typeface="Arial" panose="020B0604020202020204" pitchFamily="34" charset="0"/>
                <a:cs typeface="Arial" panose="020B0604020202020204" pitchFamily="34" charset="0"/>
              </a:rPr>
              <a:t>There are two reasons why if applicable your employee’s wages might be exempt from certain employer taxes/not have them applied:</a:t>
            </a:r>
          </a:p>
          <a:p>
            <a:pPr algn="ctr"/>
            <a:endParaRPr lang="en-US" sz="2200" dirty="0">
              <a:latin typeface="Arial" panose="020B0604020202020204" pitchFamily="34" charset="0"/>
              <a:cs typeface="Arial" panose="020B0604020202020204" pitchFamily="34" charset="0"/>
            </a:endParaRPr>
          </a:p>
          <a:p>
            <a:pPr marL="342900" indent="-342900" algn="ctr">
              <a:buFont typeface="+mj-lt"/>
              <a:buAutoNum type="arabicPeriod"/>
            </a:pPr>
            <a:r>
              <a:rPr lang="en-US" sz="2200" dirty="0">
                <a:latin typeface="Arial" panose="020B0604020202020204" pitchFamily="34" charset="0"/>
                <a:cs typeface="Arial" panose="020B0604020202020204" pitchFamily="34" charset="0"/>
              </a:rPr>
              <a:t>A relationship exists between you as the employer and the employee that makes the employee’s wages exempt from certain employer taxes.</a:t>
            </a:r>
          </a:p>
          <a:p>
            <a:pPr marL="342900" indent="-342900" algn="ctr">
              <a:buFont typeface="+mj-lt"/>
              <a:buAutoNum type="arabicPeriod"/>
            </a:pPr>
            <a:r>
              <a:rPr lang="en-US" sz="2200" dirty="0">
                <a:latin typeface="Arial" panose="020B0604020202020204" pitchFamily="34" charset="0"/>
                <a:cs typeface="Arial" panose="020B0604020202020204" pitchFamily="34" charset="0"/>
              </a:rPr>
              <a:t>Your employee has hit a yearly wage threshold that makes it so the rest of their wages for the year do not require a certain employer tax to be applied.</a:t>
            </a:r>
          </a:p>
          <a:p>
            <a:pPr algn="ctr"/>
            <a:endParaRPr lang="en-US" sz="2200" dirty="0">
              <a:latin typeface="Arial" panose="020B0604020202020204" pitchFamily="34" charset="0"/>
              <a:cs typeface="Arial" panose="020B0604020202020204" pitchFamily="34" charset="0"/>
            </a:endParaRPr>
          </a:p>
          <a:p>
            <a:pPr algn="ctr"/>
            <a:r>
              <a:rPr lang="en-US" sz="2200" dirty="0">
                <a:latin typeface="Arial" panose="020B0604020202020204" pitchFamily="34" charset="0"/>
                <a:cs typeface="Arial" panose="020B0604020202020204" pitchFamily="34" charset="0"/>
              </a:rPr>
              <a:t>If an employee’s hours are exempt from an employer tax, that tax will not be applied in the payment of their wages. </a:t>
            </a:r>
            <a:br>
              <a:rPr lang="en-US" sz="2200" dirty="0">
                <a:latin typeface="Arial" panose="020B0604020202020204" pitchFamily="34" charset="0"/>
                <a:cs typeface="Arial" panose="020B0604020202020204" pitchFamily="34" charset="0"/>
              </a:rPr>
            </a:br>
            <a:endParaRPr lang="en-US" sz="2200" dirty="0">
              <a:latin typeface="Arial" panose="020B0604020202020204" pitchFamily="34" charset="0"/>
              <a:cs typeface="Arial" panose="020B0604020202020204" pitchFamily="34" charset="0"/>
            </a:endParaRPr>
          </a:p>
          <a:p>
            <a:pPr algn="ctr"/>
            <a:r>
              <a:rPr lang="en-US" sz="2200" dirty="0">
                <a:latin typeface="Arial" panose="020B0604020202020204" pitchFamily="34" charset="0"/>
                <a:cs typeface="Arial" panose="020B0604020202020204" pitchFamily="34" charset="0"/>
              </a:rPr>
              <a:t>To illustrate, let’s compare the hourly cost to you of two of your employees, Jane Doe and John Doe. </a:t>
            </a: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0351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340413"/>
            <a:ext cx="10515600" cy="975582"/>
          </a:xfrm>
        </p:spPr>
        <p:txBody>
          <a:bodyPr>
            <a:normAutofit/>
          </a:bodyPr>
          <a:lstStyle/>
          <a:p>
            <a:pPr algn="ctr"/>
            <a:r>
              <a:rPr lang="en-US" sz="4000" b="1" dirty="0">
                <a:solidFill>
                  <a:srgbClr val="006340"/>
                </a:solidFill>
                <a:latin typeface="Arial" panose="020B0604020202020204" pitchFamily="34" charset="0"/>
                <a:cs typeface="Arial" panose="020B0604020202020204" pitchFamily="34" charset="0"/>
              </a:rPr>
              <a:t>Employer Tax Exemptions (cont.)</a:t>
            </a:r>
          </a:p>
        </p:txBody>
      </p:sp>
      <p:sp>
        <p:nvSpPr>
          <p:cNvPr id="5" name="Rectangle 4"/>
          <p:cNvSpPr/>
          <p:nvPr/>
        </p:nvSpPr>
        <p:spPr>
          <a:xfrm>
            <a:off x="599768" y="1580912"/>
            <a:ext cx="10992464" cy="4524315"/>
          </a:xfrm>
          <a:prstGeom prst="rect">
            <a:avLst/>
          </a:prstGeom>
        </p:spPr>
        <p:txBody>
          <a:bodyPr wrap="square">
            <a:spAutoFit/>
          </a:bodyPr>
          <a:lstStyle/>
          <a:p>
            <a:pPr algn="ctr"/>
            <a:r>
              <a:rPr lang="en-US" sz="2400" dirty="0">
                <a:latin typeface="Arial" panose="020B0604020202020204" pitchFamily="34" charset="0"/>
                <a:cs typeface="Arial" panose="020B0604020202020204" pitchFamily="34" charset="0"/>
              </a:rPr>
              <a:t>You have an employer tax rate of 9.25% </a:t>
            </a:r>
            <a:r>
              <a:rPr lang="en-US" sz="2400" dirty="0">
                <a:latin typeface="Arial" panose="020B0604020202020204" pitchFamily="34" charset="0"/>
                <a:cs typeface="Arial" panose="020B0604020202020204" pitchFamily="34" charset="0"/>
              </a:rPr>
              <a:t>Both Jane and John are paid $15.00 an hour. John Doe’s wages are FUTA exempt for her work for you while Jane Doe’s are not. </a:t>
            </a:r>
          </a:p>
          <a:p>
            <a:pPr algn="ctr"/>
            <a:endParaRPr lang="en-US" sz="2400" dirty="0">
              <a:latin typeface="Arial" panose="020B0604020202020204" pitchFamily="34" charset="0"/>
              <a:cs typeface="Arial" panose="020B0604020202020204" pitchFamily="34" charset="0"/>
            </a:endParaRPr>
          </a:p>
          <a:p>
            <a:pPr algn="ctr"/>
            <a:r>
              <a:rPr lang="en-US" sz="2400" dirty="0">
                <a:latin typeface="Arial" panose="020B0604020202020204" pitchFamily="34" charset="0"/>
                <a:cs typeface="Arial" panose="020B0604020202020204" pitchFamily="34" charset="0"/>
              </a:rPr>
              <a:t>Here is how much an hour of Jane’s work will cost vs John’s work: </a:t>
            </a:r>
          </a:p>
          <a:p>
            <a:endParaRPr lang="en-US" sz="2400" dirty="0">
              <a:latin typeface="Arial" panose="020B0604020202020204" pitchFamily="34" charset="0"/>
              <a:cs typeface="Arial" panose="020B0604020202020204" pitchFamily="34" charset="0"/>
            </a:endParaRPr>
          </a:p>
          <a:p>
            <a:pPr algn="ctr"/>
            <a:r>
              <a:rPr lang="en-US" sz="2400" b="1" dirty="0">
                <a:solidFill>
                  <a:srgbClr val="006340"/>
                </a:solidFill>
                <a:latin typeface="Arial" panose="020B0604020202020204" pitchFamily="34" charset="0"/>
                <a:cs typeface="Arial" panose="020B0604020202020204" pitchFamily="34" charset="0"/>
              </a:rPr>
              <a:t>John Doe</a:t>
            </a:r>
            <a:r>
              <a:rPr lang="en-US" sz="2400" dirty="0">
                <a:solidFill>
                  <a:srgbClr val="006340"/>
                </a:solidFill>
                <a:latin typeface="Arial" panose="020B0604020202020204" pitchFamily="34" charset="0"/>
                <a:cs typeface="Arial" panose="020B0604020202020204" pitchFamily="34" charset="0"/>
              </a:rPr>
              <a:t>- </a:t>
            </a:r>
            <a:r>
              <a:rPr lang="en-US" sz="2400" b="1" dirty="0">
                <a:solidFill>
                  <a:srgbClr val="006340"/>
                </a:solidFill>
                <a:latin typeface="Arial" panose="020B0604020202020204" pitchFamily="34" charset="0"/>
                <a:cs typeface="Arial" panose="020B0604020202020204" pitchFamily="34" charset="0"/>
              </a:rPr>
              <a:t>1 hour X $15.00 X 1.0925 (your employer tax rate)= a cost of $16.39 an hour </a:t>
            </a:r>
          </a:p>
          <a:p>
            <a:endParaRPr lang="en-US" sz="2400" dirty="0">
              <a:latin typeface="Arial" panose="020B0604020202020204" pitchFamily="34" charset="0"/>
              <a:cs typeface="Arial" panose="020B0604020202020204" pitchFamily="34" charset="0"/>
            </a:endParaRPr>
          </a:p>
          <a:p>
            <a:pPr algn="ctr"/>
            <a:r>
              <a:rPr lang="en-US" sz="2400" b="1" dirty="0">
                <a:solidFill>
                  <a:srgbClr val="006340"/>
                </a:solidFill>
                <a:latin typeface="Arial" panose="020B0604020202020204" pitchFamily="34" charset="0"/>
                <a:cs typeface="Arial" panose="020B0604020202020204" pitchFamily="34" charset="0"/>
              </a:rPr>
              <a:t>Jane Doe</a:t>
            </a:r>
            <a:r>
              <a:rPr lang="en-US" sz="2400" dirty="0">
                <a:solidFill>
                  <a:srgbClr val="006340"/>
                </a:solidFill>
                <a:latin typeface="Arial" panose="020B0604020202020204" pitchFamily="34" charset="0"/>
                <a:cs typeface="Arial" panose="020B0604020202020204" pitchFamily="34" charset="0"/>
              </a:rPr>
              <a:t>- </a:t>
            </a:r>
            <a:r>
              <a:rPr lang="en-US" sz="2400" b="1" dirty="0">
                <a:solidFill>
                  <a:srgbClr val="006340"/>
                </a:solidFill>
                <a:latin typeface="Arial" panose="020B0604020202020204" pitchFamily="34" charset="0"/>
                <a:cs typeface="Arial" panose="020B0604020202020204" pitchFamily="34" charset="0"/>
              </a:rPr>
              <a:t>1 hour X $15.00 X 1.0865 (your employer tax rate minus the FUTA tax rate of .006 which is not applied due to the exemption)= a cost of $16.30 an hour </a:t>
            </a:r>
          </a:p>
        </p:txBody>
      </p:sp>
      <p:pic>
        <p:nvPicPr>
          <p:cNvPr id="7"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1526420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76858" y="414997"/>
            <a:ext cx="9044876" cy="630936"/>
          </a:xfrm>
        </p:spPr>
        <p:txBody>
          <a:bodyPr>
            <a:normAutofit fontScale="90000"/>
          </a:bodyPr>
          <a:lstStyle/>
          <a:p>
            <a:pPr algn="ctr"/>
            <a:r>
              <a:rPr lang="en-US" sz="4000" b="1" dirty="0">
                <a:solidFill>
                  <a:srgbClr val="006340"/>
                </a:solidFill>
                <a:latin typeface="Arial" panose="020B0604020202020204" pitchFamily="34" charset="0"/>
                <a:cs typeface="Arial" panose="020B0604020202020204" pitchFamily="34" charset="0"/>
              </a:rPr>
              <a:t>	Relationship-Based Exemptions</a:t>
            </a:r>
          </a:p>
        </p:txBody>
      </p:sp>
      <p:sp>
        <p:nvSpPr>
          <p:cNvPr id="9" name="Text Placeholder 8"/>
          <p:cNvSpPr>
            <a:spLocks noGrp="1"/>
          </p:cNvSpPr>
          <p:nvPr>
            <p:ph type="body" sz="half" idx="2"/>
          </p:nvPr>
        </p:nvSpPr>
        <p:spPr>
          <a:xfrm>
            <a:off x="574317" y="1396972"/>
            <a:ext cx="5039902" cy="4413814"/>
          </a:xfrm>
        </p:spPr>
        <p:txBody>
          <a:bodyPr/>
          <a:lstStyle/>
          <a:p>
            <a:pPr marL="285750" indent="-285750">
              <a:buFont typeface="Arial" panose="020B0604020202020204" pitchFamily="34" charset="0"/>
              <a:buChar char="•"/>
            </a:pPr>
            <a:r>
              <a:rPr lang="en-US" sz="2200" dirty="0">
                <a:latin typeface="Arial" panose="020B0604020202020204" pitchFamily="34" charset="0"/>
                <a:cs typeface="Arial" panose="020B0604020202020204" pitchFamily="34" charset="0"/>
              </a:rPr>
              <a:t>Based on the relationship between you as the employer and your employee, there may be certain tax exemptions that apply to hours worked by that employee. </a:t>
            </a:r>
          </a:p>
          <a:p>
            <a:pPr marL="285750" indent="-285750">
              <a:buFont typeface="Arial" panose="020B0604020202020204" pitchFamily="34" charset="0"/>
              <a:buChar char="•"/>
            </a:pPr>
            <a:r>
              <a:rPr lang="en-US" sz="2200" dirty="0">
                <a:latin typeface="Arial" panose="020B0604020202020204" pitchFamily="34" charset="0"/>
                <a:cs typeface="Arial" panose="020B0604020202020204" pitchFamily="34" charset="0"/>
              </a:rPr>
              <a:t>This relationship is provided to Veridian on the Statement of Relationship form in the employee packet. Veridian notes this relationship on file and if the relationship qualifies for an exemption, applies it appropriately to that employee’s hours worked. </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pic>
        <p:nvPicPr>
          <p:cNvPr id="16" name="Picture 15"/>
          <p:cNvPicPr>
            <a:picLocks noChangeAspect="1"/>
          </p:cNvPicPr>
          <p:nvPr/>
        </p:nvPicPr>
        <p:blipFill>
          <a:blip r:embed="rId2"/>
          <a:stretch>
            <a:fillRect/>
          </a:stretch>
        </p:blipFill>
        <p:spPr>
          <a:xfrm>
            <a:off x="6053161" y="1159277"/>
            <a:ext cx="5362091" cy="4580367"/>
          </a:xfrm>
          <a:prstGeom prst="rect">
            <a:avLst/>
          </a:prstGeom>
        </p:spPr>
      </p:pic>
      <p:pic>
        <p:nvPicPr>
          <p:cNvPr id="7"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1943328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199" y="142703"/>
            <a:ext cx="10515600" cy="1325563"/>
          </a:xfrm>
        </p:spPr>
        <p:txBody>
          <a:bodyPr>
            <a:normAutofit/>
          </a:bodyPr>
          <a:lstStyle/>
          <a:p>
            <a:pPr algn="ctr"/>
            <a:r>
              <a:rPr lang="en-US" sz="4000" b="1" dirty="0">
                <a:solidFill>
                  <a:srgbClr val="006340"/>
                </a:solidFill>
                <a:latin typeface="Arial" panose="020B0604020202020204" pitchFamily="34" charset="0"/>
                <a:cs typeface="Arial" panose="020B0604020202020204" pitchFamily="34" charset="0"/>
              </a:rPr>
              <a:t>Thresholds</a:t>
            </a:r>
          </a:p>
        </p:txBody>
      </p:sp>
      <p:sp>
        <p:nvSpPr>
          <p:cNvPr id="3" name="Rectangle 2"/>
          <p:cNvSpPr/>
          <p:nvPr/>
        </p:nvSpPr>
        <p:spPr>
          <a:xfrm>
            <a:off x="604683" y="1613791"/>
            <a:ext cx="10982633" cy="4893647"/>
          </a:xfrm>
          <a:prstGeom prst="rect">
            <a:avLst/>
          </a:prstGeom>
        </p:spPr>
        <p:txBody>
          <a:bodyPr wrap="square">
            <a:spAutoFit/>
          </a:bodyPr>
          <a:lstStyle/>
          <a:p>
            <a:r>
              <a:rPr lang="en-US" sz="2400" dirty="0">
                <a:latin typeface="Arial" panose="020B0604020202020204" pitchFamily="34" charset="0"/>
                <a:cs typeface="Arial" panose="020B0604020202020204" pitchFamily="34" charset="0"/>
              </a:rPr>
              <a:t>Yearly tax thresholds exist that when reached will exempt an employee's future hours from having certain taxes applied for the remainder of that year.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A threshold is considered met when in a year you have paid an employee the at least the gross wages at which the threshold is set for that year.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For example, if an employee hit the FUTA threshold in May of 2023, the wages they submit for the rest of 2023 will not have FUTA taxes applied to them.</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 exact amounts of these thresholds are subject to change on a yearly basis. </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For 2023, the thresholds are as follows</a:t>
            </a:r>
          </a:p>
          <a:p>
            <a:r>
              <a:rPr lang="en-US" sz="2400" dirty="0">
                <a:latin typeface="Arial" panose="020B0604020202020204" pitchFamily="34" charset="0"/>
                <a:cs typeface="Arial" panose="020B0604020202020204" pitchFamily="34" charset="0"/>
              </a:rPr>
              <a:t>• The FUTA threshold is $7,000.00 </a:t>
            </a:r>
          </a:p>
          <a:p>
            <a:r>
              <a:rPr lang="en-US" sz="2400" dirty="0">
                <a:latin typeface="Arial" panose="020B0604020202020204" pitchFamily="34" charset="0"/>
                <a:cs typeface="Arial" panose="020B0604020202020204" pitchFamily="34" charset="0"/>
              </a:rPr>
              <a:t>• The Iowa SUTA threshold is $34,800.00 </a:t>
            </a:r>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2961047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133885"/>
            <a:ext cx="10515600" cy="1325563"/>
          </a:xfrm>
        </p:spPr>
        <p:txBody>
          <a:bodyPr>
            <a:normAutofit/>
          </a:bodyPr>
          <a:lstStyle/>
          <a:p>
            <a:pPr algn="ctr"/>
            <a:r>
              <a:rPr lang="en-US" sz="4000" b="1" dirty="0">
                <a:solidFill>
                  <a:srgbClr val="006340"/>
                </a:solidFill>
                <a:latin typeface="Arial" panose="020B0604020202020204" pitchFamily="34" charset="0"/>
                <a:cs typeface="Arial" panose="020B0604020202020204" pitchFamily="34" charset="0"/>
              </a:rPr>
              <a:t>What is a budget?</a:t>
            </a:r>
          </a:p>
        </p:txBody>
      </p:sp>
      <p:sp>
        <p:nvSpPr>
          <p:cNvPr id="7" name="Content Placeholder 6"/>
          <p:cNvSpPr>
            <a:spLocks noGrp="1"/>
          </p:cNvSpPr>
          <p:nvPr>
            <p:ph idx="1"/>
          </p:nvPr>
        </p:nvSpPr>
        <p:spPr/>
        <p:txBody>
          <a:bodyPr>
            <a:normAutofit/>
          </a:bodyPr>
          <a:lstStyle/>
          <a:p>
            <a:pPr marL="0" indent="0">
              <a:buNone/>
            </a:pPr>
            <a:endParaRPr lang="en-US" dirty="0"/>
          </a:p>
          <a:p>
            <a:pPr marL="0" indent="0">
              <a:buNone/>
            </a:pPr>
            <a:r>
              <a:rPr lang="en-US" dirty="0"/>
              <a:t/>
            </a:r>
            <a:br>
              <a:rPr lang="en-US" dirty="0"/>
            </a:br>
            <a:endParaRPr lang="en-US" dirty="0"/>
          </a:p>
        </p:txBody>
      </p:sp>
      <p:sp>
        <p:nvSpPr>
          <p:cNvPr id="2" name="TextBox 1"/>
          <p:cNvSpPr txBox="1"/>
          <p:nvPr/>
        </p:nvSpPr>
        <p:spPr>
          <a:xfrm>
            <a:off x="599767" y="1340508"/>
            <a:ext cx="10992465" cy="3970318"/>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Your CCO Budget is a document developed with your ISB from information provided from your Case Manager that outlines your CCO services.</a:t>
            </a:r>
          </a:p>
          <a:p>
            <a:r>
              <a:rPr lang="en-US" sz="2800" dirty="0">
                <a:latin typeface="Arial" panose="020B0604020202020204" pitchFamily="34" charset="0"/>
                <a:cs typeface="Arial" panose="020B0604020202020204" pitchFamily="34" charset="0"/>
              </a:rPr>
              <a:t>Information listed on your budget includes</a:t>
            </a:r>
          </a:p>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Your authorized services</a:t>
            </a:r>
          </a:p>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Employees/providers you have selected to provide services</a:t>
            </a:r>
          </a:p>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Pay rates for your employees/providers</a:t>
            </a:r>
          </a:p>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Number of hours your employees/provides are projected to work in the month.</a:t>
            </a:r>
          </a:p>
        </p:txBody>
      </p:sp>
      <p:pic>
        <p:nvPicPr>
          <p:cNvPr id="8"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34094599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199" y="213290"/>
            <a:ext cx="10515600" cy="1325563"/>
          </a:xfrm>
        </p:spPr>
        <p:txBody>
          <a:bodyPr>
            <a:normAutofit/>
          </a:bodyPr>
          <a:lstStyle/>
          <a:p>
            <a:pPr algn="ctr"/>
            <a:r>
              <a:rPr lang="en-US" sz="4000" b="1" dirty="0" smtClean="0">
                <a:solidFill>
                  <a:srgbClr val="006340"/>
                </a:solidFill>
                <a:latin typeface="Arial" panose="020B0604020202020204" pitchFamily="34" charset="0"/>
                <a:cs typeface="Arial" panose="020B0604020202020204" pitchFamily="34" charset="0"/>
              </a:rPr>
              <a:t>If there is an exemption, keep in mind</a:t>
            </a:r>
            <a:endParaRPr lang="en-US" sz="4000" b="1" dirty="0">
              <a:solidFill>
                <a:srgbClr val="006340"/>
              </a:solidFill>
              <a:latin typeface="Arial" panose="020B0604020202020204" pitchFamily="34" charset="0"/>
              <a:cs typeface="Arial" panose="020B0604020202020204" pitchFamily="34" charset="0"/>
            </a:endParaRPr>
          </a:p>
        </p:txBody>
      </p:sp>
      <p:sp>
        <p:nvSpPr>
          <p:cNvPr id="3" name="Rectangle 2"/>
          <p:cNvSpPr/>
          <p:nvPr/>
        </p:nvSpPr>
        <p:spPr>
          <a:xfrm>
            <a:off x="604682" y="1420542"/>
            <a:ext cx="10982633" cy="4832092"/>
          </a:xfrm>
          <a:prstGeom prst="rect">
            <a:avLst/>
          </a:prstGeom>
        </p:spPr>
        <p:txBody>
          <a:bodyPr wrap="square">
            <a:spAutoFit/>
          </a:bodyPr>
          <a:lstStyle/>
          <a:p>
            <a:pPr algn="ctr"/>
            <a:endParaRPr lang="en-US" sz="2800" dirty="0">
              <a:latin typeface="Arial" panose="020B0604020202020204" pitchFamily="34" charset="0"/>
              <a:cs typeface="Arial" panose="020B0604020202020204" pitchFamily="34" charset="0"/>
            </a:endParaRPr>
          </a:p>
          <a:p>
            <a:pPr algn="ctr"/>
            <a:r>
              <a:rPr lang="en-US" sz="2800" dirty="0">
                <a:latin typeface="Arial" panose="020B0604020202020204" pitchFamily="34" charset="0"/>
                <a:cs typeface="Arial" panose="020B0604020202020204" pitchFamily="34" charset="0"/>
              </a:rPr>
              <a:t>All other applicable employer taxes would continue to be applied as normal. </a:t>
            </a:r>
          </a:p>
          <a:p>
            <a:pPr algn="ctr"/>
            <a:endParaRPr lang="en-US" sz="2800" dirty="0">
              <a:latin typeface="Arial" panose="020B0604020202020204" pitchFamily="34" charset="0"/>
              <a:cs typeface="Arial" panose="020B0604020202020204" pitchFamily="34" charset="0"/>
            </a:endParaRPr>
          </a:p>
          <a:p>
            <a:pPr algn="ctr"/>
            <a:r>
              <a:rPr lang="en-US" sz="2800" dirty="0">
                <a:latin typeface="Arial" panose="020B0604020202020204" pitchFamily="34" charset="0"/>
                <a:cs typeface="Arial" panose="020B0604020202020204" pitchFamily="34" charset="0"/>
              </a:rPr>
              <a:t>All employee taxes are applied as normal.</a:t>
            </a:r>
          </a:p>
          <a:p>
            <a:pPr algn="ctr"/>
            <a:endParaRPr lang="en-US" sz="2800" dirty="0">
              <a:latin typeface="Arial" panose="020B0604020202020204" pitchFamily="34" charset="0"/>
              <a:cs typeface="Arial" panose="020B0604020202020204" pitchFamily="34" charset="0"/>
            </a:endParaRPr>
          </a:p>
          <a:p>
            <a:pPr algn="ctr"/>
            <a:r>
              <a:rPr lang="en-US" sz="2800" dirty="0">
                <a:latin typeface="Arial" panose="020B0604020202020204" pitchFamily="34" charset="0"/>
                <a:cs typeface="Arial" panose="020B0604020202020204" pitchFamily="34" charset="0"/>
              </a:rPr>
              <a:t>Due to the uncertain nature of when/if </a:t>
            </a:r>
            <a:r>
              <a:rPr lang="en-US" sz="2800" dirty="0" smtClean="0">
                <a:latin typeface="Arial" panose="020B0604020202020204" pitchFamily="34" charset="0"/>
                <a:cs typeface="Arial" panose="020B0604020202020204" pitchFamily="34" charset="0"/>
              </a:rPr>
              <a:t>a threshold </a:t>
            </a:r>
            <a:r>
              <a:rPr lang="en-US" sz="2800" dirty="0">
                <a:latin typeface="Arial" panose="020B0604020202020204" pitchFamily="34" charset="0"/>
                <a:cs typeface="Arial" panose="020B0604020202020204" pitchFamily="34" charset="0"/>
              </a:rPr>
              <a:t>will be reached in the year, you will want to reference your account statements. This will allow you to see when/if an employee of yours has hit a yearly threshold and will no longer have certain taxes applied to future hours they work in the year.</a:t>
            </a:r>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3188251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197902"/>
            <a:ext cx="10515600" cy="1325563"/>
          </a:xfrm>
        </p:spPr>
        <p:txBody>
          <a:bodyPr>
            <a:normAutofit/>
          </a:bodyPr>
          <a:lstStyle/>
          <a:p>
            <a:pPr algn="ctr"/>
            <a:r>
              <a:rPr lang="en-US" sz="4000" b="1" dirty="0">
                <a:solidFill>
                  <a:srgbClr val="006340"/>
                </a:solidFill>
                <a:latin typeface="Arial" panose="020B0604020202020204" pitchFamily="34" charset="0"/>
                <a:cs typeface="Arial" panose="020B0604020202020204" pitchFamily="34" charset="0"/>
              </a:rPr>
              <a:t>How can I stay within budget?</a:t>
            </a:r>
          </a:p>
        </p:txBody>
      </p:sp>
      <p:sp>
        <p:nvSpPr>
          <p:cNvPr id="7" name="Content Placeholder 6"/>
          <p:cNvSpPr>
            <a:spLocks noGrp="1"/>
          </p:cNvSpPr>
          <p:nvPr>
            <p:ph idx="1"/>
          </p:nvPr>
        </p:nvSpPr>
        <p:spPr/>
        <p:txBody>
          <a:bodyPr>
            <a:normAutofit/>
          </a:bodyPr>
          <a:lstStyle/>
          <a:p>
            <a:pPr marL="0" indent="0">
              <a:buNone/>
            </a:pPr>
            <a:endParaRPr lang="en-US" dirty="0"/>
          </a:p>
          <a:p>
            <a:pPr marL="0" indent="0">
              <a:buNone/>
            </a:pPr>
            <a:r>
              <a:rPr lang="en-US" dirty="0"/>
              <a:t/>
            </a:r>
            <a:br>
              <a:rPr lang="en-US" dirty="0"/>
            </a:br>
            <a:endParaRPr lang="en-US" dirty="0"/>
          </a:p>
        </p:txBody>
      </p:sp>
      <p:sp>
        <p:nvSpPr>
          <p:cNvPr id="2" name="TextBox 1"/>
          <p:cNvSpPr txBox="1"/>
          <p:nvPr/>
        </p:nvSpPr>
        <p:spPr>
          <a:xfrm>
            <a:off x="393290" y="1690688"/>
            <a:ext cx="11198942" cy="3785652"/>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Keeping the following in mind can help prevent you from going over budget:</a:t>
            </a:r>
          </a:p>
          <a:p>
            <a:r>
              <a:rPr lang="en-US" sz="2400" dirty="0">
                <a:latin typeface="Arial" panose="020B0604020202020204" pitchFamily="34" charset="0"/>
                <a:cs typeface="Arial" panose="020B0604020202020204" pitchFamily="34" charset="0"/>
              </a:rPr>
              <a:t> </a:t>
            </a:r>
          </a:p>
          <a:p>
            <a:pPr lvl="0"/>
            <a:r>
              <a:rPr lang="en-US" sz="2400" b="1" dirty="0">
                <a:latin typeface="Arial" panose="020B0604020202020204" pitchFamily="34" charset="0"/>
                <a:cs typeface="Arial" panose="020B0604020202020204" pitchFamily="34" charset="0"/>
              </a:rPr>
              <a:t>Know your budget</a:t>
            </a:r>
            <a:r>
              <a:rPr lang="en-US" sz="2400" dirty="0">
                <a:latin typeface="Arial" panose="020B0604020202020204" pitchFamily="34" charset="0"/>
                <a:cs typeface="Arial" panose="020B0604020202020204" pitchFamily="34" charset="0"/>
              </a:rPr>
              <a:t>- Knowing how many dollars are available to you is key in staying within your budget. Keep a copy of your current and previous budgets to ensure you have this information at your disposal.</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a:p>
            <a:pPr lvl="0"/>
            <a:r>
              <a:rPr lang="en-US" sz="2400" b="1" dirty="0">
                <a:latin typeface="Arial" panose="020B0604020202020204" pitchFamily="34" charset="0"/>
                <a:cs typeface="Arial" panose="020B0604020202020204" pitchFamily="34" charset="0"/>
              </a:rPr>
              <a:t>Review hours before submitting-</a:t>
            </a:r>
            <a:r>
              <a:rPr lang="en-US" sz="2400" dirty="0">
                <a:latin typeface="Arial" panose="020B0604020202020204" pitchFamily="34" charset="0"/>
                <a:cs typeface="Arial" panose="020B0604020202020204" pitchFamily="34" charset="0"/>
              </a:rPr>
              <a:t> Carefully review the hours for your employees before submitting to ensure accuracy. Errors in submission can cause inaccurate payments and by extension exceed your budget. </a:t>
            </a:r>
          </a:p>
          <a:p>
            <a:r>
              <a:rPr lang="en-US" sz="2400" b="1" dirty="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pic>
        <p:nvPicPr>
          <p:cNvPr id="8"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2496147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204488"/>
            <a:ext cx="10515600" cy="1325563"/>
          </a:xfrm>
        </p:spPr>
        <p:txBody>
          <a:bodyPr>
            <a:normAutofit/>
          </a:bodyPr>
          <a:lstStyle/>
          <a:p>
            <a:pPr algn="ctr"/>
            <a:r>
              <a:rPr lang="en-US" sz="4000" b="1" dirty="0">
                <a:solidFill>
                  <a:srgbClr val="006340"/>
                </a:solidFill>
                <a:latin typeface="Arial" panose="020B0604020202020204" pitchFamily="34" charset="0"/>
                <a:cs typeface="Arial" panose="020B0604020202020204" pitchFamily="34" charset="0"/>
              </a:rPr>
              <a:t>How can I stay within budget? (cont.)</a:t>
            </a:r>
          </a:p>
        </p:txBody>
      </p:sp>
      <p:sp>
        <p:nvSpPr>
          <p:cNvPr id="7" name="Content Placeholder 6"/>
          <p:cNvSpPr>
            <a:spLocks noGrp="1"/>
          </p:cNvSpPr>
          <p:nvPr>
            <p:ph idx="1"/>
          </p:nvPr>
        </p:nvSpPr>
        <p:spPr/>
        <p:txBody>
          <a:bodyPr>
            <a:normAutofit/>
          </a:bodyPr>
          <a:lstStyle/>
          <a:p>
            <a:pPr marL="0" indent="0">
              <a:buNone/>
            </a:pPr>
            <a:endParaRPr lang="en-US" dirty="0"/>
          </a:p>
          <a:p>
            <a:pPr marL="0" indent="0">
              <a:buNone/>
            </a:pPr>
            <a:r>
              <a:rPr lang="en-US" dirty="0"/>
              <a:t/>
            </a:r>
            <a:br>
              <a:rPr lang="en-US" dirty="0"/>
            </a:br>
            <a:endParaRPr lang="en-US" dirty="0"/>
          </a:p>
        </p:txBody>
      </p:sp>
      <p:sp>
        <p:nvSpPr>
          <p:cNvPr id="2" name="TextBox 1"/>
          <p:cNvSpPr txBox="1"/>
          <p:nvPr/>
        </p:nvSpPr>
        <p:spPr>
          <a:xfrm>
            <a:off x="393290" y="1690688"/>
            <a:ext cx="11198942" cy="4524315"/>
          </a:xfrm>
          <a:prstGeom prst="rect">
            <a:avLst/>
          </a:prstGeom>
          <a:noFill/>
        </p:spPr>
        <p:txBody>
          <a:bodyPr wrap="square" rtlCol="0">
            <a:spAutoFit/>
          </a:bodyPr>
          <a:lstStyle/>
          <a:p>
            <a:pPr lvl="0"/>
            <a:r>
              <a:rPr lang="en-US" sz="2200" b="1" dirty="0">
                <a:latin typeface="Arial" panose="020B0604020202020204" pitchFamily="34" charset="0"/>
                <a:cs typeface="Arial" panose="020B0604020202020204" pitchFamily="34" charset="0"/>
              </a:rPr>
              <a:t>Track hours paid</a:t>
            </a:r>
            <a:r>
              <a:rPr lang="en-US" sz="2200" dirty="0">
                <a:latin typeface="Arial" panose="020B0604020202020204" pitchFamily="34" charset="0"/>
                <a:cs typeface="Arial" panose="020B0604020202020204" pitchFamily="34" charset="0"/>
              </a:rPr>
              <a:t>- After each payroll, it is recommended you generate and review your </a:t>
            </a:r>
            <a:r>
              <a:rPr lang="en-US" sz="2200" dirty="0">
                <a:latin typeface="Arial" panose="020B0604020202020204" pitchFamily="34" charset="0"/>
                <a:cs typeface="Arial" panose="020B0604020202020204" pitchFamily="34" charset="0"/>
                <a:hlinkClick r:id="rId2"/>
              </a:rPr>
              <a:t>Member Statement</a:t>
            </a:r>
            <a:r>
              <a:rPr lang="en-US" sz="2200" dirty="0">
                <a:latin typeface="Arial" panose="020B0604020202020204" pitchFamily="34" charset="0"/>
                <a:cs typeface="Arial" panose="020B0604020202020204" pitchFamily="34" charset="0"/>
              </a:rPr>
              <a:t> to see what hours were paid and how much money is left in your budget. This will allow you to know what can be submitted for the next payroll and still be within your budget. </a:t>
            </a:r>
            <a:br>
              <a:rPr lang="en-US" sz="2200" dirty="0">
                <a:latin typeface="Arial" panose="020B0604020202020204" pitchFamily="34" charset="0"/>
                <a:cs typeface="Arial" panose="020B0604020202020204" pitchFamily="34" charset="0"/>
              </a:rPr>
            </a:br>
            <a:endParaRPr lang="en-US" sz="2200" dirty="0">
              <a:latin typeface="Arial" panose="020B0604020202020204" pitchFamily="34" charset="0"/>
              <a:cs typeface="Arial" panose="020B0604020202020204" pitchFamily="34" charset="0"/>
            </a:endParaRPr>
          </a:p>
          <a:p>
            <a:r>
              <a:rPr lang="en-US" sz="2200" b="1" dirty="0">
                <a:latin typeface="Arial" panose="020B0604020202020204" pitchFamily="34" charset="0"/>
                <a:cs typeface="Arial" panose="020B0604020202020204" pitchFamily="34" charset="0"/>
              </a:rPr>
              <a:t>Use the employer payroll calculator</a:t>
            </a:r>
            <a:r>
              <a:rPr lang="en-US" sz="2200" dirty="0">
                <a:latin typeface="Arial" panose="020B0604020202020204" pitchFamily="34" charset="0"/>
                <a:cs typeface="Arial" panose="020B0604020202020204" pitchFamily="34" charset="0"/>
              </a:rPr>
              <a:t>- To help schedule your employees in a way that keeps you within budget, there is the </a:t>
            </a:r>
            <a:r>
              <a:rPr lang="en-US" sz="2200" dirty="0">
                <a:solidFill>
                  <a:srgbClr val="006340"/>
                </a:solidFill>
                <a:latin typeface="Arial" panose="020B0604020202020204" pitchFamily="34" charset="0"/>
                <a:cs typeface="Arial" panose="020B0604020202020204" pitchFamily="34" charset="0"/>
                <a:hlinkClick r:id="rId3"/>
              </a:rPr>
              <a:t>Employer Payroll Calculator</a:t>
            </a:r>
            <a:r>
              <a:rPr lang="en-US" sz="2200" dirty="0">
                <a:solidFill>
                  <a:srgbClr val="006340"/>
                </a:solidFill>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This allows you to determine how much your employee’s hours will cost simply by adding the number of hours the employee will work along with their pay rate into the calculator. The calculator then multiplies these amounts by your employer tax rate and provides you the cost of the hours. The calculator also allows you to take into account overtime and various employer tax exemptions to further understand what an employee’s hours will cost.  </a:t>
            </a:r>
            <a:r>
              <a:rPr lang="en-US" sz="2200" b="1" dirty="0">
                <a:latin typeface="Arial" panose="020B0604020202020204" pitchFamily="34" charset="0"/>
                <a:cs typeface="Arial" panose="020B0604020202020204" pitchFamily="34" charset="0"/>
              </a:rPr>
              <a:t/>
            </a:r>
            <a:br>
              <a:rPr lang="en-US" sz="2200" b="1" dirty="0">
                <a:latin typeface="Arial" panose="020B0604020202020204" pitchFamily="34" charset="0"/>
                <a:cs typeface="Arial" panose="020B0604020202020204" pitchFamily="34" charset="0"/>
              </a:rPr>
            </a:br>
            <a:endParaRPr lang="en-US" sz="2200" dirty="0">
              <a:latin typeface="Arial" panose="020B0604020202020204" pitchFamily="34" charset="0"/>
              <a:cs typeface="Arial" panose="020B0604020202020204" pitchFamily="34" charset="0"/>
            </a:endParaRPr>
          </a:p>
        </p:txBody>
      </p:sp>
      <p:pic>
        <p:nvPicPr>
          <p:cNvPr id="8" name="Content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980720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132682"/>
            <a:ext cx="10515600" cy="1325563"/>
          </a:xfrm>
        </p:spPr>
        <p:txBody>
          <a:bodyPr>
            <a:normAutofit/>
          </a:bodyPr>
          <a:lstStyle/>
          <a:p>
            <a:pPr algn="ctr"/>
            <a:r>
              <a:rPr lang="en-US" sz="4000" b="1" dirty="0">
                <a:solidFill>
                  <a:srgbClr val="006340"/>
                </a:solidFill>
                <a:latin typeface="Arial" panose="020B0604020202020204" pitchFamily="34" charset="0"/>
                <a:cs typeface="Arial" panose="020B0604020202020204" pitchFamily="34" charset="0"/>
              </a:rPr>
              <a:t>Questions?</a:t>
            </a:r>
          </a:p>
        </p:txBody>
      </p:sp>
      <p:sp>
        <p:nvSpPr>
          <p:cNvPr id="7" name="Content Placeholder 6"/>
          <p:cNvSpPr>
            <a:spLocks noGrp="1"/>
          </p:cNvSpPr>
          <p:nvPr>
            <p:ph idx="4294967295"/>
          </p:nvPr>
        </p:nvSpPr>
        <p:spPr>
          <a:xfrm>
            <a:off x="0" y="1825625"/>
            <a:ext cx="10515600" cy="4351338"/>
          </a:xfrm>
        </p:spPr>
        <p:txBody>
          <a:bodyPr>
            <a:normAutofit/>
          </a:bodyPr>
          <a:lstStyle/>
          <a:p>
            <a:pPr marL="0" indent="0">
              <a:buNone/>
            </a:pPr>
            <a:endParaRPr lang="en-US" dirty="0"/>
          </a:p>
          <a:p>
            <a:pPr marL="0" indent="0">
              <a:buNone/>
            </a:pPr>
            <a:r>
              <a:rPr lang="en-US" dirty="0"/>
              <a:t/>
            </a:r>
            <a:br>
              <a:rPr lang="en-US" dirty="0"/>
            </a:br>
            <a:endParaRPr lang="en-US" dirty="0"/>
          </a:p>
        </p:txBody>
      </p:sp>
      <p:sp>
        <p:nvSpPr>
          <p:cNvPr id="2" name="TextBox 1"/>
          <p:cNvSpPr txBox="1"/>
          <p:nvPr/>
        </p:nvSpPr>
        <p:spPr>
          <a:xfrm>
            <a:off x="430168" y="1370283"/>
            <a:ext cx="11179278" cy="3046988"/>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If you have questions about the content of this presentation or items that weren’t covered that you would like addressed, please let us know!</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stretch>
            <a:fillRect/>
          </a:stretch>
        </p:blipFill>
        <p:spPr>
          <a:xfrm>
            <a:off x="582554" y="2657581"/>
            <a:ext cx="8797420" cy="3519381"/>
          </a:xfrm>
          <a:prstGeom prst="rect">
            <a:avLst/>
          </a:prstGeom>
          <a:ln w="19050">
            <a:solidFill>
              <a:srgbClr val="006340"/>
            </a:solidFill>
          </a:ln>
        </p:spPr>
      </p:pic>
      <p:pic>
        <p:nvPicPr>
          <p:cNvPr id="8"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1035705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idx="4294967295"/>
          </p:nvPr>
        </p:nvSpPr>
        <p:spPr>
          <a:xfrm>
            <a:off x="597309" y="103823"/>
            <a:ext cx="10515600" cy="1325562"/>
          </a:xfrm>
        </p:spPr>
        <p:txBody>
          <a:bodyPr>
            <a:normAutofit/>
          </a:bodyPr>
          <a:lstStyle/>
          <a:p>
            <a:pPr algn="ctr"/>
            <a:r>
              <a:rPr lang="en-US" sz="4000" b="1" dirty="0">
                <a:solidFill>
                  <a:srgbClr val="006340"/>
                </a:solidFill>
                <a:latin typeface="Arial" panose="020B0604020202020204" pitchFamily="34" charset="0"/>
                <a:cs typeface="Arial" panose="020B0604020202020204" pitchFamily="34" charset="0"/>
              </a:rPr>
              <a:t>Hourly Services</a:t>
            </a:r>
          </a:p>
        </p:txBody>
      </p:sp>
      <p:sp>
        <p:nvSpPr>
          <p:cNvPr id="9" name="TextBox 8"/>
          <p:cNvSpPr txBox="1"/>
          <p:nvPr/>
        </p:nvSpPr>
        <p:spPr>
          <a:xfrm>
            <a:off x="147483" y="3577664"/>
            <a:ext cx="11415252" cy="3139321"/>
          </a:xfrm>
          <a:prstGeom prst="rect">
            <a:avLst/>
          </a:prstGeom>
          <a:noFill/>
        </p:spPr>
        <p:txBody>
          <a:bodyPr wrap="square" rtlCol="0">
            <a:spAutoFit/>
          </a:bodyPr>
          <a:lstStyle/>
          <a:p>
            <a:pPr marL="342900" indent="-342900">
              <a:buFont typeface="+mj-lt"/>
              <a:buAutoNum type="arabicPeriod"/>
            </a:pPr>
            <a:r>
              <a:rPr lang="en-US" sz="2000" b="1" dirty="0"/>
              <a:t>Name-</a:t>
            </a:r>
            <a:r>
              <a:rPr lang="en-US" sz="2000" dirty="0"/>
              <a:t>Employee providing the service</a:t>
            </a:r>
            <a:endParaRPr lang="en-US" sz="2000" b="1" dirty="0"/>
          </a:p>
          <a:p>
            <a:pPr marL="342900" indent="-342900">
              <a:buFont typeface="+mj-lt"/>
              <a:buAutoNum type="arabicPeriod"/>
            </a:pPr>
            <a:r>
              <a:rPr lang="en-US" sz="2000" b="1" dirty="0"/>
              <a:t>Description- </a:t>
            </a:r>
            <a:r>
              <a:rPr lang="en-US" sz="2000" dirty="0"/>
              <a:t>Service being provided</a:t>
            </a:r>
            <a:endParaRPr lang="en-US" sz="2000" b="1" dirty="0"/>
          </a:p>
          <a:p>
            <a:pPr marL="342900" indent="-342900">
              <a:buFont typeface="+mj-lt"/>
              <a:buAutoNum type="arabicPeriod"/>
            </a:pPr>
            <a:r>
              <a:rPr lang="en-US" sz="2000" b="1" dirty="0"/>
              <a:t>Hourly Pay- </a:t>
            </a:r>
            <a:r>
              <a:rPr lang="en-US" sz="2000" dirty="0"/>
              <a:t>Employee’s normal pay rate per hour</a:t>
            </a:r>
            <a:endParaRPr lang="en-US" sz="2000" b="1" dirty="0"/>
          </a:p>
          <a:p>
            <a:pPr marL="342900" indent="-342900">
              <a:buFont typeface="+mj-lt"/>
              <a:buAutoNum type="arabicPeriod"/>
            </a:pPr>
            <a:r>
              <a:rPr lang="en-US" sz="2000" b="1" dirty="0"/>
              <a:t>Total Hours month- </a:t>
            </a:r>
            <a:r>
              <a:rPr lang="en-US" sz="2000" dirty="0"/>
              <a:t>The number of hours that employee is projected to work for the purpose of creating the budget.</a:t>
            </a:r>
            <a:endParaRPr lang="en-US" sz="2000" b="1" dirty="0"/>
          </a:p>
          <a:p>
            <a:pPr marL="342900" indent="-342900">
              <a:buFont typeface="+mj-lt"/>
              <a:buAutoNum type="arabicPeriod"/>
            </a:pPr>
            <a:r>
              <a:rPr lang="en-US" sz="2000" b="1" dirty="0"/>
              <a:t>Employer Tax Rate-</a:t>
            </a:r>
            <a:r>
              <a:rPr lang="en-US" sz="2000" dirty="0"/>
              <a:t> The rate at which hours are taxed for the employer portion of the following taxes: SUTA, FUTA, and FICA.</a:t>
            </a:r>
            <a:endParaRPr lang="en-US" sz="2000" b="1" dirty="0"/>
          </a:p>
          <a:p>
            <a:pPr marL="342900" indent="-342900">
              <a:buFont typeface="+mj-lt"/>
              <a:buAutoNum type="arabicPeriod"/>
            </a:pPr>
            <a:r>
              <a:rPr lang="en-US" sz="2000" b="1" dirty="0"/>
              <a:t>Monthly Cost (per employee)- </a:t>
            </a:r>
            <a:r>
              <a:rPr lang="en-US" sz="2000" dirty="0"/>
              <a:t>The dollar cost of the employee’s scheduled hours.</a:t>
            </a:r>
            <a:endParaRPr lang="en-US" sz="2000" b="1" dirty="0"/>
          </a:p>
          <a:p>
            <a:pPr marL="342900" indent="-342900">
              <a:buFont typeface="+mj-lt"/>
              <a:buAutoNum type="arabicPeriod"/>
            </a:pPr>
            <a:r>
              <a:rPr lang="en-US" sz="2000" b="1" dirty="0"/>
              <a:t>Monthly Cost (total per service)- </a:t>
            </a:r>
            <a:r>
              <a:rPr lang="en-US" sz="2000" dirty="0"/>
              <a:t>The dollar cost of all employee’s scheduled hours.</a:t>
            </a:r>
            <a:endParaRPr lang="en-US" sz="2000" b="1" dirty="0"/>
          </a:p>
          <a:p>
            <a:pPr marL="342900" indent="-342900">
              <a:buFont typeface="+mj-lt"/>
              <a:buAutoNum type="arabicPeriod"/>
            </a:pPr>
            <a:endParaRPr lang="en-US" dirty="0"/>
          </a:p>
        </p:txBody>
      </p:sp>
      <p:pic>
        <p:nvPicPr>
          <p:cNvPr id="2" name="Picture 1"/>
          <p:cNvPicPr>
            <a:picLocks noChangeAspect="1"/>
          </p:cNvPicPr>
          <p:nvPr/>
        </p:nvPicPr>
        <p:blipFill>
          <a:blip r:embed="rId2"/>
          <a:stretch>
            <a:fillRect/>
          </a:stretch>
        </p:blipFill>
        <p:spPr>
          <a:xfrm>
            <a:off x="324464" y="1316735"/>
            <a:ext cx="11238271" cy="2087083"/>
          </a:xfrm>
          <a:prstGeom prst="rect">
            <a:avLst/>
          </a:prstGeom>
        </p:spPr>
      </p:pic>
      <p:pic>
        <p:nvPicPr>
          <p:cNvPr id="7"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1922917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133885"/>
            <a:ext cx="10515600" cy="1325563"/>
          </a:xfrm>
        </p:spPr>
        <p:txBody>
          <a:bodyPr>
            <a:normAutofit/>
          </a:bodyPr>
          <a:lstStyle/>
          <a:p>
            <a:pPr algn="ctr"/>
            <a:r>
              <a:rPr lang="en-US" sz="4000" b="1" dirty="0">
                <a:solidFill>
                  <a:srgbClr val="006340"/>
                </a:solidFill>
                <a:latin typeface="Arial" panose="020B0604020202020204" pitchFamily="34" charset="0"/>
                <a:cs typeface="Arial" panose="020B0604020202020204" pitchFamily="34" charset="0"/>
              </a:rPr>
              <a:t>What does an hour cost?</a:t>
            </a:r>
          </a:p>
        </p:txBody>
      </p:sp>
      <p:sp>
        <p:nvSpPr>
          <p:cNvPr id="7" name="Content Placeholder 6"/>
          <p:cNvSpPr>
            <a:spLocks noGrp="1"/>
          </p:cNvSpPr>
          <p:nvPr>
            <p:ph idx="1"/>
          </p:nvPr>
        </p:nvSpPr>
        <p:spPr>
          <a:xfrm>
            <a:off x="111252" y="1459448"/>
            <a:ext cx="11969496" cy="4351338"/>
          </a:xfrm>
        </p:spPr>
        <p:txBody>
          <a:bodyPr>
            <a:normAutofit fontScale="92500" lnSpcReduction="10000"/>
          </a:bodyPr>
          <a:lstStyle/>
          <a:p>
            <a:pPr marL="0" indent="0" algn="ctr">
              <a:buNone/>
            </a:pPr>
            <a:r>
              <a:rPr lang="en-US" sz="2400" dirty="0">
                <a:latin typeface="Arial" panose="020B0604020202020204" pitchFamily="34" charset="0"/>
                <a:cs typeface="Arial" panose="020B0604020202020204" pitchFamily="34" charset="0"/>
              </a:rPr>
              <a:t>The cost of an employee’s work can be calculated as follows:</a:t>
            </a:r>
            <a:br>
              <a:rPr lang="en-US" sz="2400" dirty="0">
                <a:latin typeface="Arial" panose="020B0604020202020204" pitchFamily="34" charset="0"/>
                <a:cs typeface="Arial" panose="020B0604020202020204" pitchFamily="34" charset="0"/>
              </a:rPr>
            </a:br>
            <a:r>
              <a:rPr lang="en-US" sz="2400" b="1" dirty="0">
                <a:solidFill>
                  <a:srgbClr val="006340"/>
                </a:solidFill>
                <a:latin typeface="Arial" panose="020B0604020202020204" pitchFamily="34" charset="0"/>
                <a:cs typeface="Arial" panose="020B0604020202020204" pitchFamily="34" charset="0"/>
              </a:rPr>
              <a:t/>
            </a:r>
            <a:br>
              <a:rPr lang="en-US" sz="2400" b="1" dirty="0">
                <a:solidFill>
                  <a:srgbClr val="006340"/>
                </a:solidFill>
                <a:latin typeface="Arial" panose="020B0604020202020204" pitchFamily="34" charset="0"/>
                <a:cs typeface="Arial" panose="020B0604020202020204" pitchFamily="34" charset="0"/>
              </a:rPr>
            </a:br>
            <a:r>
              <a:rPr lang="en-US" sz="2400" b="1" dirty="0">
                <a:solidFill>
                  <a:srgbClr val="006340"/>
                </a:solidFill>
                <a:latin typeface="Arial" panose="020B0604020202020204" pitchFamily="34" charset="0"/>
                <a:cs typeface="Arial" panose="020B0604020202020204" pitchFamily="34" charset="0"/>
              </a:rPr>
              <a:t>Hours	X	Pay Rate	X	Employer Tax Rate		=	Cost of the Hours</a:t>
            </a:r>
          </a:p>
          <a:p>
            <a:pPr marL="0" indent="0" algn="ctr">
              <a:buNone/>
            </a:pPr>
            <a:endParaRPr lang="en-US" sz="2400" dirty="0">
              <a:latin typeface="Arial" panose="020B0604020202020204" pitchFamily="34" charset="0"/>
              <a:cs typeface="Arial" panose="020B0604020202020204" pitchFamily="34" charset="0"/>
            </a:endParaRPr>
          </a:p>
          <a:p>
            <a:pPr marL="0" indent="0" algn="ctr">
              <a:buNone/>
            </a:pPr>
            <a:r>
              <a:rPr lang="en-US" sz="2400" i="1" dirty="0">
                <a:latin typeface="Arial" panose="020B0604020202020204" pitchFamily="34" charset="0"/>
                <a:cs typeface="Arial" panose="020B0604020202020204" pitchFamily="34" charset="0"/>
              </a:rPr>
              <a:t>Example-</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One hour of John’s time would cost you the following:</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b="1" dirty="0">
                <a:solidFill>
                  <a:srgbClr val="006340"/>
                </a:solidFill>
                <a:latin typeface="Arial" panose="020B0604020202020204" pitchFamily="34" charset="0"/>
                <a:cs typeface="Arial" panose="020B0604020202020204" pitchFamily="34" charset="0"/>
              </a:rPr>
              <a:t>1 hour		X	$15.00		X	1.0925 (9.25% tax rate)	=	$16.39</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3405530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133885"/>
            <a:ext cx="10515600" cy="1325563"/>
          </a:xfrm>
        </p:spPr>
        <p:txBody>
          <a:bodyPr>
            <a:normAutofit/>
          </a:bodyPr>
          <a:lstStyle/>
          <a:p>
            <a:pPr algn="ctr"/>
            <a:r>
              <a:rPr lang="en-US" sz="4000" b="1" dirty="0">
                <a:solidFill>
                  <a:srgbClr val="006340"/>
                </a:solidFill>
                <a:latin typeface="Arial" panose="020B0604020202020204" pitchFamily="34" charset="0"/>
                <a:cs typeface="Arial" panose="020B0604020202020204" pitchFamily="34" charset="0"/>
              </a:rPr>
              <a:t>What do the hours on my budget mean?</a:t>
            </a:r>
          </a:p>
        </p:txBody>
      </p:sp>
      <p:sp>
        <p:nvSpPr>
          <p:cNvPr id="7" name="Content Placeholder 6"/>
          <p:cNvSpPr>
            <a:spLocks noGrp="1"/>
          </p:cNvSpPr>
          <p:nvPr>
            <p:ph idx="1"/>
          </p:nvPr>
        </p:nvSpPr>
        <p:spPr>
          <a:xfrm>
            <a:off x="838200" y="1545870"/>
            <a:ext cx="10515600" cy="3467021"/>
          </a:xfrm>
        </p:spPr>
        <p:txBody>
          <a:bodyPr>
            <a:noAutofit/>
          </a:bodyPr>
          <a:lstStyle/>
          <a:p>
            <a:pPr algn="ctr"/>
            <a:r>
              <a:rPr lang="en-US" dirty="0">
                <a:latin typeface="Arial" panose="020B0604020202020204" pitchFamily="34" charset="0"/>
                <a:cs typeface="Arial" panose="020B0604020202020204" pitchFamily="34" charset="0"/>
              </a:rPr>
              <a:t>The hours listed on the budget are the number of hours you project your employees will work.</a:t>
            </a:r>
          </a:p>
          <a:p>
            <a:pPr marL="0" indent="0" algn="ctr">
              <a:buNone/>
            </a:pPr>
            <a:endParaRPr lang="en-US" dirty="0">
              <a:latin typeface="Arial" panose="020B0604020202020204" pitchFamily="34" charset="0"/>
              <a:cs typeface="Arial" panose="020B0604020202020204" pitchFamily="34" charset="0"/>
            </a:endParaRPr>
          </a:p>
          <a:p>
            <a:pPr algn="ctr"/>
            <a:r>
              <a:rPr lang="en-US" dirty="0">
                <a:latin typeface="Arial" panose="020B0604020202020204" pitchFamily="34" charset="0"/>
                <a:cs typeface="Arial" panose="020B0604020202020204" pitchFamily="34" charset="0"/>
              </a:rPr>
              <a:t>The hours listed on the budget can be scheduled amidst your employees as you need as the employer.</a:t>
            </a:r>
          </a:p>
          <a:p>
            <a:pPr marL="0" indent="0" algn="ctr">
              <a:buNone/>
            </a:pPr>
            <a:endParaRPr lang="en-US" dirty="0">
              <a:latin typeface="Arial" panose="020B0604020202020204" pitchFamily="34" charset="0"/>
              <a:cs typeface="Arial" panose="020B0604020202020204" pitchFamily="34" charset="0"/>
            </a:endParaRPr>
          </a:p>
          <a:p>
            <a:pPr algn="ctr"/>
            <a:r>
              <a:rPr lang="en-US" dirty="0">
                <a:latin typeface="Arial" panose="020B0604020202020204" pitchFamily="34" charset="0"/>
                <a:cs typeface="Arial" panose="020B0604020202020204" pitchFamily="34" charset="0"/>
              </a:rPr>
              <a:t>You cannot exceed the total amount for a service.</a:t>
            </a:r>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501223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203021"/>
            <a:ext cx="10515600" cy="1325563"/>
          </a:xfrm>
        </p:spPr>
        <p:txBody>
          <a:bodyPr>
            <a:normAutofit/>
          </a:bodyPr>
          <a:lstStyle/>
          <a:p>
            <a:pPr algn="ctr"/>
            <a:r>
              <a:rPr lang="en-US" sz="4000" b="1" dirty="0">
                <a:solidFill>
                  <a:srgbClr val="006340"/>
                </a:solidFill>
                <a:latin typeface="Arial" panose="020B0604020202020204" pitchFamily="34" charset="0"/>
                <a:cs typeface="Arial" panose="020B0604020202020204" pitchFamily="34" charset="0"/>
              </a:rPr>
              <a:t>How many hours do I have?</a:t>
            </a:r>
          </a:p>
        </p:txBody>
      </p:sp>
      <p:sp>
        <p:nvSpPr>
          <p:cNvPr id="7" name="Content Placeholder 6"/>
          <p:cNvSpPr>
            <a:spLocks noGrp="1"/>
          </p:cNvSpPr>
          <p:nvPr>
            <p:ph idx="1"/>
          </p:nvPr>
        </p:nvSpPr>
        <p:spPr>
          <a:xfrm>
            <a:off x="818536" y="1318998"/>
            <a:ext cx="10515600" cy="4351338"/>
          </a:xfrm>
        </p:spPr>
        <p:txBody>
          <a:bodyPr>
            <a:normAutofit/>
          </a:bodyPr>
          <a:lstStyle/>
          <a:p>
            <a:pPr marL="0" indent="0">
              <a:buNone/>
            </a:pPr>
            <a:endParaRPr lang="en-US" dirty="0"/>
          </a:p>
          <a:p>
            <a:pPr marL="0" indent="0">
              <a:buNone/>
            </a:pPr>
            <a:r>
              <a:rPr lang="en-US" dirty="0"/>
              <a:t/>
            </a:r>
            <a:br>
              <a:rPr lang="en-US" dirty="0"/>
            </a:br>
            <a:endParaRPr lang="en-US" dirty="0"/>
          </a:p>
        </p:txBody>
      </p:sp>
      <p:sp>
        <p:nvSpPr>
          <p:cNvPr id="2" name="TextBox 1"/>
          <p:cNvSpPr txBox="1"/>
          <p:nvPr/>
        </p:nvSpPr>
        <p:spPr>
          <a:xfrm>
            <a:off x="580104" y="1669034"/>
            <a:ext cx="11031792" cy="4278094"/>
          </a:xfrm>
          <a:prstGeom prst="rect">
            <a:avLst/>
          </a:prstGeom>
          <a:noFill/>
        </p:spPr>
        <p:txBody>
          <a:bodyPr wrap="square" rtlCol="0">
            <a:spAutoFit/>
          </a:bodyPr>
          <a:lstStyle/>
          <a:p>
            <a:pPr algn="ctr"/>
            <a:r>
              <a:rPr lang="en-US" sz="2800" dirty="0">
                <a:latin typeface="Arial" panose="020B0604020202020204" pitchFamily="34" charset="0"/>
                <a:cs typeface="Arial" panose="020B0604020202020204" pitchFamily="34" charset="0"/>
              </a:rPr>
              <a:t>The number of hours you are projected to use can be found by adding the Total Hours Month column per employee per service.</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i="1" dirty="0">
                <a:latin typeface="Arial" panose="020B0604020202020204" pitchFamily="34" charset="0"/>
                <a:cs typeface="Arial" panose="020B0604020202020204" pitchFamily="34" charset="0"/>
              </a:rPr>
              <a:t>Example-</a:t>
            </a: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If John is projected to provide 70 hours of respite and Sarah is projected to provide 60 hours of respite, you are projected to have 130 hours for respite in the month.</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 </a:t>
            </a:r>
          </a:p>
        </p:txBody>
      </p:sp>
      <p:pic>
        <p:nvPicPr>
          <p:cNvPr id="8"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888212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500062"/>
            <a:ext cx="10515600" cy="1325563"/>
          </a:xfrm>
        </p:spPr>
        <p:txBody>
          <a:bodyPr>
            <a:normAutofit/>
          </a:bodyPr>
          <a:lstStyle/>
          <a:p>
            <a:pPr algn="ctr"/>
            <a:r>
              <a:rPr lang="en-US" sz="4000" b="1" dirty="0">
                <a:solidFill>
                  <a:srgbClr val="006340"/>
                </a:solidFill>
                <a:latin typeface="Arial" panose="020B0604020202020204" pitchFamily="34" charset="0"/>
                <a:cs typeface="Arial" panose="020B0604020202020204" pitchFamily="34" charset="0"/>
              </a:rPr>
              <a:t>I have exactly 130 hours </a:t>
            </a:r>
            <a:br>
              <a:rPr lang="en-US" sz="4000" b="1" dirty="0">
                <a:solidFill>
                  <a:srgbClr val="006340"/>
                </a:solidFill>
                <a:latin typeface="Arial" panose="020B0604020202020204" pitchFamily="34" charset="0"/>
                <a:cs typeface="Arial" panose="020B0604020202020204" pitchFamily="34" charset="0"/>
              </a:rPr>
            </a:br>
            <a:r>
              <a:rPr lang="en-US" sz="4000" b="1" dirty="0">
                <a:solidFill>
                  <a:srgbClr val="006340"/>
                </a:solidFill>
                <a:latin typeface="Arial" panose="020B0604020202020204" pitchFamily="34" charset="0"/>
                <a:cs typeface="Arial" panose="020B0604020202020204" pitchFamily="34" charset="0"/>
              </a:rPr>
              <a:t>per month, right?</a:t>
            </a:r>
          </a:p>
        </p:txBody>
      </p:sp>
      <p:sp>
        <p:nvSpPr>
          <p:cNvPr id="7" name="Content Placeholder 6"/>
          <p:cNvSpPr>
            <a:spLocks noGrp="1"/>
          </p:cNvSpPr>
          <p:nvPr>
            <p:ph idx="1"/>
          </p:nvPr>
        </p:nvSpPr>
        <p:spPr/>
        <p:txBody>
          <a:bodyPr>
            <a:normAutofit/>
          </a:bodyPr>
          <a:lstStyle/>
          <a:p>
            <a:pPr marL="0" indent="0">
              <a:buNone/>
            </a:pPr>
            <a:endParaRPr lang="en-US" dirty="0"/>
          </a:p>
          <a:p>
            <a:pPr marL="0" indent="0">
              <a:buNone/>
            </a:pPr>
            <a:r>
              <a:rPr lang="en-US" dirty="0"/>
              <a:t/>
            </a:r>
            <a:br>
              <a:rPr lang="en-US" dirty="0"/>
            </a:br>
            <a:endParaRPr lang="en-US" dirty="0"/>
          </a:p>
        </p:txBody>
      </p:sp>
      <p:sp>
        <p:nvSpPr>
          <p:cNvPr id="2" name="TextBox 1"/>
          <p:cNvSpPr txBox="1"/>
          <p:nvPr/>
        </p:nvSpPr>
        <p:spPr>
          <a:xfrm>
            <a:off x="606863" y="1923802"/>
            <a:ext cx="10734368" cy="4154984"/>
          </a:xfrm>
          <a:prstGeom prst="rect">
            <a:avLst/>
          </a:prstGeom>
          <a:noFill/>
        </p:spPr>
        <p:txBody>
          <a:bodyPr wrap="square" rtlCol="0">
            <a:spAutoFit/>
          </a:bodyPr>
          <a:lstStyle/>
          <a:p>
            <a:pPr algn="ctr"/>
            <a:r>
              <a:rPr lang="en-US" sz="2200" dirty="0">
                <a:latin typeface="Arial" panose="020B0604020202020204" pitchFamily="34" charset="0"/>
                <a:cs typeface="Arial" panose="020B0604020202020204" pitchFamily="34" charset="0"/>
              </a:rPr>
              <a:t>Not necessarily.</a:t>
            </a:r>
            <a:br>
              <a:rPr lang="en-US" sz="2200"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
            </a:r>
            <a:br>
              <a:rPr lang="en-US" sz="2200"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The 130 hours is based on both you submitting the exact number of hours per employee as they appear on the budget AND there being no additional factors for the submitted hours even if they do match the budget.</a:t>
            </a:r>
            <a:br>
              <a:rPr lang="en-US" sz="2200"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
            </a:r>
            <a:br>
              <a:rPr lang="en-US" sz="2200"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Factors that can impact the number of hours you can submit and be within budget include</a:t>
            </a:r>
          </a:p>
          <a:p>
            <a:pPr marL="342900" indent="-342900" algn="ctr">
              <a:buFont typeface="Arial" panose="020B0604020202020204" pitchFamily="34" charset="0"/>
              <a:buChar char="•"/>
            </a:pPr>
            <a:r>
              <a:rPr lang="en-US" sz="2200" dirty="0">
                <a:latin typeface="Arial" panose="020B0604020202020204" pitchFamily="34" charset="0"/>
                <a:cs typeface="Arial" panose="020B0604020202020204" pitchFamily="34" charset="0"/>
              </a:rPr>
              <a:t>The pay rate for the employee submitting hours</a:t>
            </a:r>
          </a:p>
          <a:p>
            <a:pPr marL="342900" indent="-342900" algn="ctr">
              <a:buFont typeface="Arial" panose="020B0604020202020204" pitchFamily="34" charset="0"/>
              <a:buChar char="•"/>
            </a:pPr>
            <a:r>
              <a:rPr lang="en-US" sz="2200" dirty="0">
                <a:latin typeface="Arial" panose="020B0604020202020204" pitchFamily="34" charset="0"/>
                <a:cs typeface="Arial" panose="020B0604020202020204" pitchFamily="34" charset="0"/>
              </a:rPr>
              <a:t>If overtime occurs</a:t>
            </a:r>
          </a:p>
          <a:p>
            <a:pPr marL="342900" indent="-342900" algn="ctr">
              <a:buFont typeface="Arial" panose="020B0604020202020204" pitchFamily="34" charset="0"/>
              <a:buChar char="•"/>
            </a:pPr>
            <a:r>
              <a:rPr lang="en-US" sz="2200" dirty="0">
                <a:latin typeface="Arial" panose="020B0604020202020204" pitchFamily="34" charset="0"/>
                <a:cs typeface="Arial" panose="020B0604020202020204" pitchFamily="34" charset="0"/>
              </a:rPr>
              <a:t>The employer tax rate for the employee submitting hours.</a:t>
            </a:r>
            <a:br>
              <a:rPr lang="en-US" sz="2200" dirty="0">
                <a:latin typeface="Arial" panose="020B0604020202020204" pitchFamily="34" charset="0"/>
                <a:cs typeface="Arial" panose="020B0604020202020204" pitchFamily="34" charset="0"/>
              </a:rPr>
            </a:br>
            <a:endParaRPr lang="en-US" sz="2200" dirty="0">
              <a:latin typeface="Arial" panose="020B0604020202020204" pitchFamily="34" charset="0"/>
              <a:cs typeface="Arial" panose="020B0604020202020204" pitchFamily="34" charset="0"/>
            </a:endParaRPr>
          </a:p>
        </p:txBody>
      </p:sp>
      <p:pic>
        <p:nvPicPr>
          <p:cNvPr id="8"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318013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153789"/>
            <a:ext cx="10515600" cy="1325563"/>
          </a:xfrm>
        </p:spPr>
        <p:txBody>
          <a:bodyPr>
            <a:normAutofit/>
          </a:bodyPr>
          <a:lstStyle/>
          <a:p>
            <a:pPr algn="ctr"/>
            <a:r>
              <a:rPr lang="en-US" sz="4000" b="1" dirty="0">
                <a:solidFill>
                  <a:srgbClr val="006340"/>
                </a:solidFill>
                <a:latin typeface="Arial" panose="020B0604020202020204" pitchFamily="34" charset="0"/>
                <a:cs typeface="Arial" panose="020B0604020202020204" pitchFamily="34" charset="0"/>
              </a:rPr>
              <a:t>Employees with Different Pay Rates</a:t>
            </a:r>
          </a:p>
        </p:txBody>
      </p:sp>
      <p:sp>
        <p:nvSpPr>
          <p:cNvPr id="7" name="Content Placeholder 6"/>
          <p:cNvSpPr>
            <a:spLocks noGrp="1"/>
          </p:cNvSpPr>
          <p:nvPr>
            <p:ph idx="1"/>
          </p:nvPr>
        </p:nvSpPr>
        <p:spPr/>
        <p:txBody>
          <a:bodyPr>
            <a:normAutofit/>
          </a:bodyPr>
          <a:lstStyle/>
          <a:p>
            <a:pPr marL="0" indent="0">
              <a:buNone/>
            </a:pPr>
            <a:endParaRPr lang="en-US" dirty="0"/>
          </a:p>
          <a:p>
            <a:pPr marL="0" indent="0">
              <a:buNone/>
            </a:pPr>
            <a:r>
              <a:rPr lang="en-US" dirty="0"/>
              <a:t/>
            </a:r>
            <a:br>
              <a:rPr lang="en-US" dirty="0"/>
            </a:br>
            <a:endParaRPr lang="en-US" dirty="0"/>
          </a:p>
        </p:txBody>
      </p:sp>
      <p:sp>
        <p:nvSpPr>
          <p:cNvPr id="2" name="TextBox 1"/>
          <p:cNvSpPr txBox="1"/>
          <p:nvPr/>
        </p:nvSpPr>
        <p:spPr>
          <a:xfrm>
            <a:off x="619432" y="1690688"/>
            <a:ext cx="10734368" cy="3908762"/>
          </a:xfrm>
          <a:prstGeom prst="rect">
            <a:avLst/>
          </a:prstGeom>
          <a:noFill/>
        </p:spPr>
        <p:txBody>
          <a:bodyPr wrap="square" rtlCol="0">
            <a:spAutoFit/>
          </a:bodyPr>
          <a:lstStyle/>
          <a:p>
            <a:pPr algn="ctr"/>
            <a:r>
              <a:rPr lang="en-US" sz="2800" dirty="0">
                <a:latin typeface="Arial" panose="020B0604020202020204" pitchFamily="34" charset="0"/>
                <a:cs typeface="Arial" panose="020B0604020202020204" pitchFamily="34" charset="0"/>
              </a:rPr>
              <a:t>If your employees have the same pay rates as one another, hours can be worked interchangeably without much impact on how this will use your budget (assuming there is no overtime and the employee’s have the same employer tax rate for their hours).</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However, if your employees have different pay rates, hours being worked by one employee vs another can greatly impact the number of hours you can submit and be within budget.</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pic>
        <p:nvPicPr>
          <p:cNvPr id="8"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3619936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gn="ctr"/>
            <a:r>
              <a:rPr lang="en-US" sz="4000" b="1" dirty="0">
                <a:solidFill>
                  <a:srgbClr val="006340"/>
                </a:solidFill>
                <a:latin typeface="Arial" panose="020B0604020202020204" pitchFamily="34" charset="0"/>
                <a:cs typeface="Arial" panose="020B0604020202020204" pitchFamily="34" charset="0"/>
              </a:rPr>
              <a:t>Employees with Different Pay Rates (cont.)</a:t>
            </a:r>
          </a:p>
        </p:txBody>
      </p:sp>
      <p:sp>
        <p:nvSpPr>
          <p:cNvPr id="7" name="Content Placeholder 6"/>
          <p:cNvSpPr>
            <a:spLocks noGrp="1"/>
          </p:cNvSpPr>
          <p:nvPr>
            <p:ph idx="1"/>
          </p:nvPr>
        </p:nvSpPr>
        <p:spPr/>
        <p:txBody>
          <a:bodyPr>
            <a:normAutofit/>
          </a:bodyPr>
          <a:lstStyle/>
          <a:p>
            <a:pPr marL="0" indent="0">
              <a:buNone/>
            </a:pPr>
            <a:endParaRPr lang="en-US" dirty="0"/>
          </a:p>
          <a:p>
            <a:pPr marL="0" indent="0">
              <a:buNone/>
            </a:pPr>
            <a:r>
              <a:rPr lang="en-US" dirty="0"/>
              <a:t/>
            </a:r>
            <a:br>
              <a:rPr lang="en-US" dirty="0"/>
            </a:br>
            <a:endParaRPr lang="en-US" dirty="0"/>
          </a:p>
        </p:txBody>
      </p:sp>
      <p:sp>
        <p:nvSpPr>
          <p:cNvPr id="2" name="TextBox 1"/>
          <p:cNvSpPr txBox="1"/>
          <p:nvPr/>
        </p:nvSpPr>
        <p:spPr>
          <a:xfrm>
            <a:off x="619432" y="1823437"/>
            <a:ext cx="10734368" cy="4708981"/>
          </a:xfrm>
          <a:prstGeom prst="rect">
            <a:avLst/>
          </a:prstGeom>
          <a:noFill/>
        </p:spPr>
        <p:txBody>
          <a:bodyPr wrap="square" rtlCol="0">
            <a:spAutoFit/>
          </a:bodyPr>
          <a:lstStyle/>
          <a:p>
            <a:pPr algn="ctr"/>
            <a:r>
              <a:rPr lang="en-US" sz="2000" dirty="0">
                <a:latin typeface="Arial" panose="020B0604020202020204" pitchFamily="34" charset="0"/>
                <a:cs typeface="Arial" panose="020B0604020202020204" pitchFamily="34" charset="0"/>
              </a:rPr>
              <a:t>John provides respite at $15.00 an hour and is projected to submit 70 hours of respite. Sarah provides respite at $16.00 an hour and is projected to submit 60 hours of respite.</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If they were to submit these hours exactly (and no overtime occurs), the cost would be</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algn="ctr"/>
            <a:r>
              <a:rPr lang="en-US" sz="2000" b="1" dirty="0">
                <a:solidFill>
                  <a:srgbClr val="006340"/>
                </a:solidFill>
                <a:latin typeface="Arial" panose="020B0604020202020204" pitchFamily="34" charset="0"/>
                <a:cs typeface="Arial" panose="020B0604020202020204" pitchFamily="34" charset="0"/>
              </a:rPr>
              <a:t>John-70 hours		X	$15.00		X	1.0925	=	$1147.13</a:t>
            </a:r>
            <a:r>
              <a:rPr lang="en-US" sz="2000" dirty="0">
                <a:solidFill>
                  <a:srgbClr val="006340"/>
                </a:solidFill>
                <a:latin typeface="Arial" panose="020B0604020202020204" pitchFamily="34" charset="0"/>
                <a:cs typeface="Arial" panose="020B0604020202020204" pitchFamily="34" charset="0"/>
              </a:rPr>
              <a:t/>
            </a:r>
            <a:br>
              <a:rPr lang="en-US" sz="2000" dirty="0">
                <a:solidFill>
                  <a:srgbClr val="006340"/>
                </a:solidFill>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b="1" dirty="0">
                <a:solidFill>
                  <a:srgbClr val="006340"/>
                </a:solidFill>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algn="ctr"/>
            <a:r>
              <a:rPr lang="en-US" sz="2000" b="1" dirty="0">
                <a:solidFill>
                  <a:srgbClr val="006340"/>
                </a:solidFill>
                <a:latin typeface="Arial" panose="020B0604020202020204" pitchFamily="34" charset="0"/>
                <a:cs typeface="Arial" panose="020B0604020202020204" pitchFamily="34" charset="0"/>
              </a:rPr>
              <a:t>Sarah-60 hours	X	$16.00		X	1.0925	=	$1048.80</a:t>
            </a:r>
            <a:br>
              <a:rPr lang="en-US" sz="2000" b="1" dirty="0">
                <a:solidFill>
                  <a:srgbClr val="006340"/>
                </a:solidFill>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_____________________________________________________________</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t>
            </a:r>
            <a:br>
              <a:rPr lang="en-US" sz="2000" b="1" dirty="0">
                <a:latin typeface="Arial" panose="020B0604020202020204" pitchFamily="34" charset="0"/>
                <a:cs typeface="Arial" panose="020B0604020202020204" pitchFamily="34" charset="0"/>
              </a:rPr>
            </a:br>
            <a:r>
              <a:rPr lang="en-US" sz="2000" b="1" dirty="0">
                <a:solidFill>
                  <a:srgbClr val="006340"/>
                </a:solidFill>
                <a:latin typeface="Arial" panose="020B0604020202020204" pitchFamily="34" charset="0"/>
                <a:cs typeface="Arial" panose="020B0604020202020204" pitchFamily="34" charset="0"/>
              </a:rPr>
              <a:t>          $2,195.93	</a:t>
            </a:r>
            <a:r>
              <a:rPr lang="en-US" sz="2000" dirty="0">
                <a:latin typeface="Arial" panose="020B0604020202020204" pitchFamily="34" charset="0"/>
                <a:cs typeface="Arial" panose="020B0604020202020204" pitchFamily="34" charset="0"/>
              </a:rPr>
              <a:t>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pic>
        <p:nvPicPr>
          <p:cNvPr id="8"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1504309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2405</TotalTime>
  <Words>2108</Words>
  <Application>Microsoft Office PowerPoint</Application>
  <PresentationFormat>Widescreen</PresentationFormat>
  <Paragraphs>183</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Courier New</vt:lpstr>
      <vt:lpstr>Times New Roman</vt:lpstr>
      <vt:lpstr>Office Theme</vt:lpstr>
      <vt:lpstr>Understanding your  CCO Budget</vt:lpstr>
      <vt:lpstr>What is a budget?</vt:lpstr>
      <vt:lpstr>Hourly Services</vt:lpstr>
      <vt:lpstr>What does an hour cost?</vt:lpstr>
      <vt:lpstr>What do the hours on my budget mean?</vt:lpstr>
      <vt:lpstr>How many hours do I have?</vt:lpstr>
      <vt:lpstr>I have exactly 130 hours  per month, right?</vt:lpstr>
      <vt:lpstr>Employees with Different Pay Rates</vt:lpstr>
      <vt:lpstr>Employees with Different Pay Rates (cont.)</vt:lpstr>
      <vt:lpstr>Employees with Different Pay Rates (cont.)</vt:lpstr>
      <vt:lpstr>When you go over budget</vt:lpstr>
      <vt:lpstr>Overtime</vt:lpstr>
      <vt:lpstr>Overtime vs No Overtime</vt:lpstr>
      <vt:lpstr>Employer Tax Rate</vt:lpstr>
      <vt:lpstr>Employer Tax Rate</vt:lpstr>
      <vt:lpstr>Employer Tax Exemptions</vt:lpstr>
      <vt:lpstr>Employer Tax Exemptions (cont.)</vt:lpstr>
      <vt:lpstr> Relationship-Based Exemptions</vt:lpstr>
      <vt:lpstr>Thresholds</vt:lpstr>
      <vt:lpstr>If there is an exemption, keep in mind</vt:lpstr>
      <vt:lpstr>How can I stay within budget?</vt:lpstr>
      <vt:lpstr>How can I stay within budget? (cont.)</vt:lpstr>
      <vt:lpstr>Questions?</vt:lpstr>
    </vt:vector>
  </TitlesOfParts>
  <Company>Veridian Credit Union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Fischels, Jeremy</dc:creator>
  <cp:lastModifiedBy>Fischels, Jeremy</cp:lastModifiedBy>
  <cp:revision>161</cp:revision>
  <cp:lastPrinted>2023-07-17T14:15:16Z</cp:lastPrinted>
  <dcterms:created xsi:type="dcterms:W3CDTF">2023-06-08T14:28:39Z</dcterms:created>
  <dcterms:modified xsi:type="dcterms:W3CDTF">2023-07-19T18:59:46Z</dcterms:modified>
</cp:coreProperties>
</file>