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6" r:id="rId1"/>
  </p:sldMasterIdLst>
  <p:notesMasterIdLst>
    <p:notesMasterId r:id="rId23"/>
  </p:notesMasterIdLst>
  <p:sldIdLst>
    <p:sldId id="274" r:id="rId2"/>
    <p:sldId id="292" r:id="rId3"/>
    <p:sldId id="272" r:id="rId4"/>
    <p:sldId id="301" r:id="rId5"/>
    <p:sldId id="300" r:id="rId6"/>
    <p:sldId id="276" r:id="rId7"/>
    <p:sldId id="277" r:id="rId8"/>
    <p:sldId id="280" r:id="rId9"/>
    <p:sldId id="282" r:id="rId10"/>
    <p:sldId id="288" r:id="rId11"/>
    <p:sldId id="291" r:id="rId12"/>
    <p:sldId id="283" r:id="rId13"/>
    <p:sldId id="293" r:id="rId14"/>
    <p:sldId id="294" r:id="rId15"/>
    <p:sldId id="295" r:id="rId16"/>
    <p:sldId id="297" r:id="rId17"/>
    <p:sldId id="298" r:id="rId18"/>
    <p:sldId id="299" r:id="rId19"/>
    <p:sldId id="286" r:id="rId20"/>
    <p:sldId id="289" r:id="rId21"/>
    <p:sldId id="290"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3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C9DECC-2D97-42E1-948A-C2B8F08D7490}" type="datetimeFigureOut">
              <a:rPr lang="en-US" smtClean="0"/>
              <a:t>7/19/2023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790903-AD7D-4BDC-AA18-37EDA1610ED0}" type="slidenum">
              <a:rPr lang="en-US" smtClean="0"/>
              <a:t>‹#›</a:t>
            </a:fld>
            <a:endParaRPr lang="en-US"/>
          </a:p>
        </p:txBody>
      </p:sp>
    </p:spTree>
    <p:extLst>
      <p:ext uri="{BB962C8B-B14F-4D97-AF65-F5344CB8AC3E}">
        <p14:creationId xmlns:p14="http://schemas.microsoft.com/office/powerpoint/2010/main" val="1485818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2F1D0A-5A11-40E7-B6A5-2B71E2000056}" type="datetimeFigureOut">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ED727-8B7A-469D-97E2-8DFFAF6DB591}" type="slidenum">
              <a:rPr lang="en-US" smtClean="0"/>
              <a:t>‹#›</a:t>
            </a:fld>
            <a:endParaRPr lang="en-US"/>
          </a:p>
        </p:txBody>
      </p:sp>
    </p:spTree>
    <p:extLst>
      <p:ext uri="{BB962C8B-B14F-4D97-AF65-F5344CB8AC3E}">
        <p14:creationId xmlns:p14="http://schemas.microsoft.com/office/powerpoint/2010/main" val="3401524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2F1D0A-5A11-40E7-B6A5-2B71E2000056}" type="datetimeFigureOut">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ED727-8B7A-469D-97E2-8DFFAF6DB591}" type="slidenum">
              <a:rPr lang="en-US" smtClean="0"/>
              <a:t>‹#›</a:t>
            </a:fld>
            <a:endParaRPr lang="en-US"/>
          </a:p>
        </p:txBody>
      </p:sp>
    </p:spTree>
    <p:extLst>
      <p:ext uri="{BB962C8B-B14F-4D97-AF65-F5344CB8AC3E}">
        <p14:creationId xmlns:p14="http://schemas.microsoft.com/office/powerpoint/2010/main" val="625072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2F1D0A-5A11-40E7-B6A5-2B71E2000056}" type="datetimeFigureOut">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ED727-8B7A-469D-97E2-8DFFAF6DB591}" type="slidenum">
              <a:rPr lang="en-US" smtClean="0"/>
              <a:t>‹#›</a:t>
            </a:fld>
            <a:endParaRPr lang="en-US"/>
          </a:p>
        </p:txBody>
      </p:sp>
    </p:spTree>
    <p:extLst>
      <p:ext uri="{BB962C8B-B14F-4D97-AF65-F5344CB8AC3E}">
        <p14:creationId xmlns:p14="http://schemas.microsoft.com/office/powerpoint/2010/main" val="435640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2F1D0A-5A11-40E7-B6A5-2B71E2000056}" type="datetimeFigureOut">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ED727-8B7A-469D-97E2-8DFFAF6DB591}" type="slidenum">
              <a:rPr lang="en-US" smtClean="0"/>
              <a:t>‹#›</a:t>
            </a:fld>
            <a:endParaRPr lang="en-US"/>
          </a:p>
        </p:txBody>
      </p:sp>
    </p:spTree>
    <p:extLst>
      <p:ext uri="{BB962C8B-B14F-4D97-AF65-F5344CB8AC3E}">
        <p14:creationId xmlns:p14="http://schemas.microsoft.com/office/powerpoint/2010/main" val="1666337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52F1D0A-5A11-40E7-B6A5-2B71E2000056}" type="datetimeFigureOut">
              <a:rPr lang="en-US" smtClean="0"/>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ED727-8B7A-469D-97E2-8DFFAF6DB591}" type="slidenum">
              <a:rPr lang="en-US" smtClean="0"/>
              <a:t>‹#›</a:t>
            </a:fld>
            <a:endParaRPr lang="en-US"/>
          </a:p>
        </p:txBody>
      </p:sp>
    </p:spTree>
    <p:extLst>
      <p:ext uri="{BB962C8B-B14F-4D97-AF65-F5344CB8AC3E}">
        <p14:creationId xmlns:p14="http://schemas.microsoft.com/office/powerpoint/2010/main" val="3935059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2F1D0A-5A11-40E7-B6A5-2B71E2000056}" type="datetimeFigureOut">
              <a:rPr lang="en-US" smtClean="0"/>
              <a:t>7/19/2023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FED727-8B7A-469D-97E2-8DFFAF6DB591}" type="slidenum">
              <a:rPr lang="en-US" smtClean="0"/>
              <a:t>‹#›</a:t>
            </a:fld>
            <a:endParaRPr lang="en-US"/>
          </a:p>
        </p:txBody>
      </p:sp>
    </p:spTree>
    <p:extLst>
      <p:ext uri="{BB962C8B-B14F-4D97-AF65-F5344CB8AC3E}">
        <p14:creationId xmlns:p14="http://schemas.microsoft.com/office/powerpoint/2010/main" val="3974236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2F1D0A-5A11-40E7-B6A5-2B71E2000056}" type="datetimeFigureOut">
              <a:rPr lang="en-US" smtClean="0"/>
              <a:t>7/19/2023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FED727-8B7A-469D-97E2-8DFFAF6DB591}" type="slidenum">
              <a:rPr lang="en-US" smtClean="0"/>
              <a:t>‹#›</a:t>
            </a:fld>
            <a:endParaRPr lang="en-US"/>
          </a:p>
        </p:txBody>
      </p:sp>
    </p:spTree>
    <p:extLst>
      <p:ext uri="{BB962C8B-B14F-4D97-AF65-F5344CB8AC3E}">
        <p14:creationId xmlns:p14="http://schemas.microsoft.com/office/powerpoint/2010/main" val="1139842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2F1D0A-5A11-40E7-B6A5-2B71E2000056}" type="datetimeFigureOut">
              <a:rPr lang="en-US" smtClean="0"/>
              <a:t>7/19/2023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FED727-8B7A-469D-97E2-8DFFAF6DB591}" type="slidenum">
              <a:rPr lang="en-US" smtClean="0"/>
              <a:t>‹#›</a:t>
            </a:fld>
            <a:endParaRPr lang="en-US"/>
          </a:p>
        </p:txBody>
      </p:sp>
    </p:spTree>
    <p:extLst>
      <p:ext uri="{BB962C8B-B14F-4D97-AF65-F5344CB8AC3E}">
        <p14:creationId xmlns:p14="http://schemas.microsoft.com/office/powerpoint/2010/main" val="4117863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2F1D0A-5A11-40E7-B6A5-2B71E2000056}" type="datetimeFigureOut">
              <a:rPr lang="en-US" smtClean="0"/>
              <a:t>7/19/2023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FED727-8B7A-469D-97E2-8DFFAF6DB591}" type="slidenum">
              <a:rPr lang="en-US" smtClean="0"/>
              <a:t>‹#›</a:t>
            </a:fld>
            <a:endParaRPr lang="en-US"/>
          </a:p>
        </p:txBody>
      </p:sp>
    </p:spTree>
    <p:extLst>
      <p:ext uri="{BB962C8B-B14F-4D97-AF65-F5344CB8AC3E}">
        <p14:creationId xmlns:p14="http://schemas.microsoft.com/office/powerpoint/2010/main" val="2080333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52F1D0A-5A11-40E7-B6A5-2B71E2000056}" type="datetimeFigureOut">
              <a:rPr lang="en-US" smtClean="0"/>
              <a:t>7/19/2023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FED727-8B7A-469D-97E2-8DFFAF6DB591}" type="slidenum">
              <a:rPr lang="en-US" smtClean="0"/>
              <a:t>‹#›</a:t>
            </a:fld>
            <a:endParaRPr lang="en-US"/>
          </a:p>
        </p:txBody>
      </p:sp>
    </p:spTree>
    <p:extLst>
      <p:ext uri="{BB962C8B-B14F-4D97-AF65-F5344CB8AC3E}">
        <p14:creationId xmlns:p14="http://schemas.microsoft.com/office/powerpoint/2010/main" val="2705247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52F1D0A-5A11-40E7-B6A5-2B71E2000056}" type="datetimeFigureOut">
              <a:rPr lang="en-US" smtClean="0"/>
              <a:t>7/19/2023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FED727-8B7A-469D-97E2-8DFFAF6DB591}" type="slidenum">
              <a:rPr lang="en-US" smtClean="0"/>
              <a:t>‹#›</a:t>
            </a:fld>
            <a:endParaRPr lang="en-US"/>
          </a:p>
        </p:txBody>
      </p:sp>
    </p:spTree>
    <p:extLst>
      <p:ext uri="{BB962C8B-B14F-4D97-AF65-F5344CB8AC3E}">
        <p14:creationId xmlns:p14="http://schemas.microsoft.com/office/powerpoint/2010/main" val="2740312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2F1D0A-5A11-40E7-B6A5-2B71E2000056}" type="datetimeFigureOut">
              <a:rPr lang="en-US" smtClean="0"/>
              <a:t>7/19/2023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FED727-8B7A-469D-97E2-8DFFAF6DB591}" type="slidenum">
              <a:rPr lang="en-US" smtClean="0"/>
              <a:t>‹#›</a:t>
            </a:fld>
            <a:endParaRPr lang="en-US"/>
          </a:p>
        </p:txBody>
      </p:sp>
    </p:spTree>
    <p:extLst>
      <p:ext uri="{BB962C8B-B14F-4D97-AF65-F5344CB8AC3E}">
        <p14:creationId xmlns:p14="http://schemas.microsoft.com/office/powerpoint/2010/main" val="3807412570"/>
      </p:ext>
    </p:extLst>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veridianfiscalsolutions.org/nd/calculator.aspx" TargetMode="External"/><Relationship Id="rId2" Type="http://schemas.openxmlformats.org/officeDocument/2006/relationships/hyperlink" Target="https://www.veridianfiscalsolutions.org/forms/VFS_ND_Electronic-Statement-tutorial.pdf"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a:bodyPr>
          <a:lstStyle/>
          <a:p>
            <a:pPr algn="ctr"/>
            <a:r>
              <a:rPr lang="en-US" sz="4400" b="1" dirty="0" smtClean="0">
                <a:solidFill>
                  <a:srgbClr val="006340"/>
                </a:solidFill>
                <a:latin typeface="Arial" panose="020B0604020202020204" pitchFamily="34" charset="0"/>
                <a:cs typeface="Arial" panose="020B0604020202020204" pitchFamily="34" charset="0"/>
              </a:rPr>
              <a:t>Understanding your Authorized Funding</a:t>
            </a:r>
            <a:endParaRPr lang="en-US" sz="4400" b="1" dirty="0">
              <a:solidFill>
                <a:srgbClr val="006340"/>
              </a:solidFill>
              <a:latin typeface="Arial" panose="020B0604020202020204" pitchFamily="34" charset="0"/>
              <a:cs typeface="Arial" panose="020B0604020202020204" pitchFamily="34" charset="0"/>
            </a:endParaRPr>
          </a:p>
        </p:txBody>
      </p:sp>
      <p:sp>
        <p:nvSpPr>
          <p:cNvPr id="7" name="Content Placeholder 6"/>
          <p:cNvSpPr>
            <a:spLocks noGrp="1"/>
          </p:cNvSpPr>
          <p:nvPr>
            <p:ph type="subTitle" idx="1"/>
          </p:nvPr>
        </p:nvSpPr>
        <p:spPr/>
        <p:txBody>
          <a:bodyPr>
            <a:normAutofit/>
          </a:bodyPr>
          <a:lstStyle/>
          <a:p>
            <a:pPr marL="0" indent="0">
              <a:buNone/>
            </a:pPr>
            <a:endParaRPr lang="en-US" dirty="0"/>
          </a:p>
          <a:p>
            <a:pPr marL="0" indent="0">
              <a:buNone/>
            </a:pPr>
            <a:r>
              <a:rPr lang="en-US" dirty="0" smtClean="0"/>
              <a:t/>
            </a:r>
            <a:br>
              <a:rPr lang="en-US" dirty="0" smtClean="0"/>
            </a:br>
            <a:endParaRPr lang="en-US" dirty="0" smtClean="0"/>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45637" y="5810786"/>
            <a:ext cx="2350008" cy="883697"/>
          </a:xfrm>
          <a:prstGeom prst="rect">
            <a:avLst/>
          </a:prstGeom>
        </p:spPr>
      </p:pic>
    </p:spTree>
    <p:extLst>
      <p:ext uri="{BB962C8B-B14F-4D97-AF65-F5344CB8AC3E}">
        <p14:creationId xmlns:p14="http://schemas.microsoft.com/office/powerpoint/2010/main" val="3275909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256778"/>
            <a:ext cx="10515600" cy="1325563"/>
          </a:xfrm>
        </p:spPr>
        <p:txBody>
          <a:bodyPr>
            <a:normAutofit/>
          </a:bodyPr>
          <a:lstStyle/>
          <a:p>
            <a:pPr algn="ctr"/>
            <a:r>
              <a:rPr lang="en-US" sz="4000" b="1" dirty="0" smtClean="0">
                <a:solidFill>
                  <a:srgbClr val="006340"/>
                </a:solidFill>
                <a:latin typeface="Arial" panose="020B0604020202020204" pitchFamily="34" charset="0"/>
                <a:cs typeface="Arial" panose="020B0604020202020204" pitchFamily="34" charset="0"/>
              </a:rPr>
              <a:t>Overtime</a:t>
            </a:r>
            <a:endParaRPr lang="en-US" sz="4000" b="1" dirty="0">
              <a:solidFill>
                <a:srgbClr val="006340"/>
              </a:solidFill>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p:txBody>
          <a:bodyPr>
            <a:normAutofit/>
          </a:bodyPr>
          <a:lstStyle/>
          <a:p>
            <a:pPr marL="0" indent="0">
              <a:buNone/>
            </a:pPr>
            <a:endParaRPr lang="en-US" dirty="0"/>
          </a:p>
          <a:p>
            <a:pPr marL="0" indent="0">
              <a:buNone/>
            </a:pPr>
            <a:r>
              <a:rPr lang="en-US" dirty="0" smtClean="0"/>
              <a:t/>
            </a:r>
            <a:br>
              <a:rPr lang="en-US" dirty="0" smtClean="0"/>
            </a:br>
            <a:endParaRPr lang="en-US" dirty="0" smtClean="0"/>
          </a:p>
        </p:txBody>
      </p:sp>
      <p:sp>
        <p:nvSpPr>
          <p:cNvPr id="2" name="TextBox 1"/>
          <p:cNvSpPr txBox="1"/>
          <p:nvPr/>
        </p:nvSpPr>
        <p:spPr>
          <a:xfrm>
            <a:off x="393290" y="1690688"/>
            <a:ext cx="11198942" cy="830997"/>
          </a:xfrm>
          <a:prstGeom prst="rect">
            <a:avLst/>
          </a:prstGeom>
          <a:noFill/>
        </p:spPr>
        <p:txBody>
          <a:bodyPr wrap="square" rtlCol="0">
            <a:spAutoFit/>
          </a:bodyPr>
          <a:lstStyle/>
          <a:p>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sp>
        <p:nvSpPr>
          <p:cNvPr id="3" name="Rectangle 2"/>
          <p:cNvSpPr/>
          <p:nvPr/>
        </p:nvSpPr>
        <p:spPr>
          <a:xfrm>
            <a:off x="599768" y="1582341"/>
            <a:ext cx="10992464" cy="4154984"/>
          </a:xfrm>
          <a:prstGeom prst="rect">
            <a:avLst/>
          </a:prstGeom>
        </p:spPr>
        <p:txBody>
          <a:bodyPr wrap="square">
            <a:spAutoFit/>
          </a:bodyPr>
          <a:lstStyle/>
          <a:p>
            <a:r>
              <a:rPr lang="en-US" sz="2400" dirty="0">
                <a:latin typeface="Arial" panose="020B0604020202020204" pitchFamily="34" charset="0"/>
                <a:ea typeface="Calibri" panose="020F0502020204030204" pitchFamily="34" charset="0"/>
              </a:rPr>
              <a:t>Under the Fair Labor Standards Act, if an employee works more than 40 hours in the work week (Sunday-Saturday), hours in excess of 40 are considered overtime. Overtime hours are paid at the rate of time and a half the employee’s normal rate of pay.</a:t>
            </a:r>
            <a:br>
              <a:rPr lang="en-US" sz="2400" dirty="0">
                <a:latin typeface="Arial" panose="020B0604020202020204" pitchFamily="34" charset="0"/>
                <a:ea typeface="Calibri" panose="020F0502020204030204" pitchFamily="34" charset="0"/>
              </a:rPr>
            </a:br>
            <a:endParaRPr lang="en-US" sz="2400" dirty="0">
              <a:latin typeface="Times New Roman" panose="02020603050405020304" pitchFamily="18" charset="0"/>
              <a:ea typeface="Calibri" panose="020F0502020204030204" pitchFamily="34" charset="0"/>
            </a:endParaRPr>
          </a:p>
          <a:p>
            <a:pPr algn="ctr"/>
            <a:r>
              <a:rPr lang="en-US" sz="2400" i="1" dirty="0">
                <a:latin typeface="Arial" panose="020B0604020202020204" pitchFamily="34" charset="0"/>
                <a:ea typeface="Calibri" panose="020F0502020204030204" pitchFamily="34" charset="0"/>
              </a:rPr>
              <a:t>Example</a:t>
            </a:r>
            <a:endParaRPr lang="en-US" sz="2400" dirty="0">
              <a:latin typeface="Times New Roman" panose="02020603050405020304" pitchFamily="18" charset="0"/>
              <a:ea typeface="Calibri" panose="020F0502020204030204" pitchFamily="34" charset="0"/>
            </a:endParaRPr>
          </a:p>
          <a:p>
            <a:r>
              <a:rPr lang="en-US" sz="2400" dirty="0">
                <a:latin typeface="Arial" panose="020B0604020202020204" pitchFamily="34" charset="0"/>
                <a:ea typeface="Calibri" panose="020F0502020204030204" pitchFamily="34" charset="0"/>
              </a:rPr>
              <a:t/>
            </a:r>
            <a:br>
              <a:rPr lang="en-US" sz="2400" dirty="0">
                <a:latin typeface="Arial" panose="020B0604020202020204" pitchFamily="34" charset="0"/>
                <a:ea typeface="Calibri" panose="020F0502020204030204" pitchFamily="34" charset="0"/>
              </a:rPr>
            </a:br>
            <a:r>
              <a:rPr lang="en-US" sz="2400" dirty="0">
                <a:latin typeface="Arial" panose="020B0604020202020204" pitchFamily="34" charset="0"/>
                <a:ea typeface="Calibri" panose="020F0502020204030204" pitchFamily="34" charset="0"/>
              </a:rPr>
              <a:t>Let’s say your employee John Doe works 45 hours in a work week and their normal rate of pay is $15.00 an hour. Hours 1-40 will be paid at the normal rate of $15.00 an hour. Hours 41-45 will be paid at John’s overtime rate of $22.50 an hour ($15.00 X 1.5).</a:t>
            </a:r>
            <a:endParaRPr lang="en-US" sz="2400" dirty="0">
              <a:latin typeface="Times New Roman" panose="02020603050405020304" pitchFamily="18" charset="0"/>
              <a:ea typeface="Calibri" panose="020F0502020204030204" pitchFamily="34" charset="0"/>
            </a:endParaRPr>
          </a:p>
        </p:txBody>
      </p:sp>
      <p:pic>
        <p:nvPicPr>
          <p:cNvPr id="8"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45637" y="5810786"/>
            <a:ext cx="2350008" cy="883697"/>
          </a:xfrm>
          <a:prstGeom prst="rect">
            <a:avLst/>
          </a:prstGeom>
        </p:spPr>
      </p:pic>
    </p:spTree>
    <p:extLst>
      <p:ext uri="{BB962C8B-B14F-4D97-AF65-F5344CB8AC3E}">
        <p14:creationId xmlns:p14="http://schemas.microsoft.com/office/powerpoint/2010/main" val="3725725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27431" y="212818"/>
            <a:ext cx="10515600" cy="1325563"/>
          </a:xfrm>
        </p:spPr>
        <p:txBody>
          <a:bodyPr>
            <a:normAutofit/>
          </a:bodyPr>
          <a:lstStyle/>
          <a:p>
            <a:pPr algn="ctr"/>
            <a:r>
              <a:rPr lang="en-US" sz="4000" b="1" dirty="0" smtClean="0">
                <a:solidFill>
                  <a:srgbClr val="006340"/>
                </a:solidFill>
                <a:latin typeface="Arial" panose="020B0604020202020204" pitchFamily="34" charset="0"/>
                <a:cs typeface="Arial" panose="020B0604020202020204" pitchFamily="34" charset="0"/>
              </a:rPr>
              <a:t>Overtime vs No Overtime</a:t>
            </a:r>
            <a:endParaRPr lang="en-US" sz="4000" b="1" dirty="0">
              <a:solidFill>
                <a:srgbClr val="006340"/>
              </a:solidFill>
              <a:latin typeface="Arial" panose="020B0604020202020204" pitchFamily="34" charset="0"/>
              <a:cs typeface="Arial" panose="020B0604020202020204" pitchFamily="34" charset="0"/>
            </a:endParaRPr>
          </a:p>
        </p:txBody>
      </p:sp>
      <p:graphicFrame>
        <p:nvGraphicFramePr>
          <p:cNvPr id="11" name="Content Placeholder 10"/>
          <p:cNvGraphicFramePr>
            <a:graphicFrameLocks noGrp="1"/>
          </p:cNvGraphicFramePr>
          <p:nvPr>
            <p:ph sz="half" idx="2"/>
            <p:extLst>
              <p:ext uri="{D42A27DB-BD31-4B8C-83A1-F6EECF244321}">
                <p14:modId xmlns:p14="http://schemas.microsoft.com/office/powerpoint/2010/main" val="616165397"/>
              </p:ext>
            </p:extLst>
          </p:nvPr>
        </p:nvGraphicFramePr>
        <p:xfrm>
          <a:off x="453117" y="1690688"/>
          <a:ext cx="10161337" cy="1720724"/>
        </p:xfrm>
        <a:graphic>
          <a:graphicData uri="http://schemas.openxmlformats.org/drawingml/2006/table">
            <a:tbl>
              <a:tblPr firstRow="1" bandRow="1">
                <a:tableStyleId>{93296810-A885-4BE3-A3E7-6D5BEEA58F35}</a:tableStyleId>
              </a:tblPr>
              <a:tblGrid>
                <a:gridCol w="2234144">
                  <a:extLst>
                    <a:ext uri="{9D8B030D-6E8A-4147-A177-3AD203B41FA5}">
                      <a16:colId xmlns:a16="http://schemas.microsoft.com/office/drawing/2014/main" val="3690081704"/>
                    </a:ext>
                  </a:extLst>
                </a:gridCol>
                <a:gridCol w="2001140">
                  <a:extLst>
                    <a:ext uri="{9D8B030D-6E8A-4147-A177-3AD203B41FA5}">
                      <a16:colId xmlns:a16="http://schemas.microsoft.com/office/drawing/2014/main" val="2608514288"/>
                    </a:ext>
                  </a:extLst>
                </a:gridCol>
                <a:gridCol w="1583337">
                  <a:extLst>
                    <a:ext uri="{9D8B030D-6E8A-4147-A177-3AD203B41FA5}">
                      <a16:colId xmlns:a16="http://schemas.microsoft.com/office/drawing/2014/main" val="516362376"/>
                    </a:ext>
                  </a:extLst>
                </a:gridCol>
                <a:gridCol w="2032003">
                  <a:extLst>
                    <a:ext uri="{9D8B030D-6E8A-4147-A177-3AD203B41FA5}">
                      <a16:colId xmlns:a16="http://schemas.microsoft.com/office/drawing/2014/main" val="2239476754"/>
                    </a:ext>
                  </a:extLst>
                </a:gridCol>
                <a:gridCol w="2310713">
                  <a:extLst>
                    <a:ext uri="{9D8B030D-6E8A-4147-A177-3AD203B41FA5}">
                      <a16:colId xmlns:a16="http://schemas.microsoft.com/office/drawing/2014/main" val="4196921498"/>
                    </a:ext>
                  </a:extLst>
                </a:gridCol>
              </a:tblGrid>
              <a:tr h="430181">
                <a:tc>
                  <a:txBody>
                    <a:bodyPr/>
                    <a:lstStyle/>
                    <a:p>
                      <a:pPr marL="0" marR="0">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Employee Name</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Hours Worked</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1400" b="1">
                          <a:effectLst/>
                          <a:latin typeface="Arial" panose="020B0604020202020204" pitchFamily="34" charset="0"/>
                          <a:ea typeface="Calibri" panose="020F0502020204030204" pitchFamily="34" charset="0"/>
                          <a:cs typeface="Arial" panose="020B0604020202020204" pitchFamily="34" charset="0"/>
                        </a:rPr>
                        <a:t>Pay Rate</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1400" b="1">
                          <a:effectLst/>
                          <a:latin typeface="Arial" panose="020B0604020202020204" pitchFamily="34" charset="0"/>
                          <a:ea typeface="Calibri" panose="020F0502020204030204" pitchFamily="34" charset="0"/>
                          <a:cs typeface="Arial" panose="020B0604020202020204" pitchFamily="34" charset="0"/>
                        </a:rPr>
                        <a:t>Employer Tax Rate</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Cost of Hours</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918406055"/>
                  </a:ext>
                </a:extLst>
              </a:tr>
              <a:tr h="430181">
                <a:tc>
                  <a:txBody>
                    <a:bodyPr/>
                    <a:lstStyle/>
                    <a:p>
                      <a:pPr marL="0" marR="0">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Jane Doe</a:t>
                      </a:r>
                    </a:p>
                  </a:txBody>
                  <a:tcPr marL="68580" marR="68580" marT="0" marB="0"/>
                </a:tc>
                <a:tc>
                  <a:txBody>
                    <a:bodyPr/>
                    <a:lstStyle/>
                    <a:p>
                      <a:pPr marL="0" marR="0">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35</a:t>
                      </a:r>
                    </a:p>
                  </a:txBody>
                  <a:tcPr marL="68580" marR="68580" marT="0" marB="0"/>
                </a:tc>
                <a:tc>
                  <a:txBody>
                    <a:bodyPr/>
                    <a:lstStyle/>
                    <a:p>
                      <a:pPr marL="0" marR="0">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$15.00</a:t>
                      </a:r>
                    </a:p>
                  </a:txBody>
                  <a:tcPr marL="68580" marR="68580" marT="0" marB="0"/>
                </a:tc>
                <a:tc>
                  <a:txBody>
                    <a:bodyPr/>
                    <a:lstStyle/>
                    <a:p>
                      <a:pPr marL="0" marR="0">
                        <a:spcBef>
                          <a:spcPts val="0"/>
                        </a:spcBef>
                        <a:spcAft>
                          <a:spcPts val="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11.08%</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$583.17</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787040121"/>
                  </a:ext>
                </a:extLst>
              </a:tr>
              <a:tr h="430181">
                <a:tc>
                  <a:txBody>
                    <a:bodyPr/>
                    <a:lstStyle/>
                    <a:p>
                      <a:pPr marL="0" marR="0">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John Doe</a:t>
                      </a:r>
                    </a:p>
                  </a:txBody>
                  <a:tcPr marL="68580" marR="68580" marT="0" marB="0"/>
                </a:tc>
                <a:tc>
                  <a:txBody>
                    <a:bodyPr/>
                    <a:lstStyle/>
                    <a:p>
                      <a:pPr marL="0" marR="0">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35</a:t>
                      </a:r>
                    </a:p>
                  </a:txBody>
                  <a:tcPr marL="68580" marR="68580" marT="0" marB="0"/>
                </a:tc>
                <a:tc>
                  <a:txBody>
                    <a:bodyPr/>
                    <a:lstStyle/>
                    <a:p>
                      <a:pPr marL="0" marR="0">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$15.00</a:t>
                      </a:r>
                    </a:p>
                  </a:txBody>
                  <a:tcPr marL="68580" marR="68580" marT="0" marB="0"/>
                </a:tc>
                <a:tc>
                  <a:txBody>
                    <a:bodyPr/>
                    <a:lstStyle/>
                    <a:p>
                      <a:pPr marL="0" marR="0">
                        <a:spcBef>
                          <a:spcPts val="0"/>
                        </a:spcBef>
                        <a:spcAft>
                          <a:spcPts val="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11.08%</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$583.17</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22461703"/>
                  </a:ext>
                </a:extLst>
              </a:tr>
              <a:tr h="430181">
                <a:tc gridSpan="4">
                  <a:txBody>
                    <a:bodyPr/>
                    <a:lstStyle/>
                    <a:p>
                      <a:pPr marL="0" marR="0">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Total Cost of Hours</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$1,166.34</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165303730"/>
                  </a:ext>
                </a:extLst>
              </a:tr>
            </a:tbl>
          </a:graphicData>
        </a:graphic>
      </p:graphicFrame>
      <p:graphicFrame>
        <p:nvGraphicFramePr>
          <p:cNvPr id="12" name="Content Placeholder 11"/>
          <p:cNvGraphicFramePr>
            <a:graphicFrameLocks noGrp="1"/>
          </p:cNvGraphicFramePr>
          <p:nvPr>
            <p:ph sz="quarter" idx="4"/>
            <p:extLst>
              <p:ext uri="{D42A27DB-BD31-4B8C-83A1-F6EECF244321}">
                <p14:modId xmlns:p14="http://schemas.microsoft.com/office/powerpoint/2010/main" val="847914828"/>
              </p:ext>
            </p:extLst>
          </p:nvPr>
        </p:nvGraphicFramePr>
        <p:xfrm>
          <a:off x="453117" y="3800171"/>
          <a:ext cx="10161336" cy="1858308"/>
        </p:xfrm>
        <a:graphic>
          <a:graphicData uri="http://schemas.openxmlformats.org/drawingml/2006/table">
            <a:tbl>
              <a:tblPr firstRow="1" bandRow="1">
                <a:tableStyleId>{93296810-A885-4BE3-A3E7-6D5BEEA58F35}</a:tableStyleId>
              </a:tblPr>
              <a:tblGrid>
                <a:gridCol w="1778905">
                  <a:extLst>
                    <a:ext uri="{9D8B030D-6E8A-4147-A177-3AD203B41FA5}">
                      <a16:colId xmlns:a16="http://schemas.microsoft.com/office/drawing/2014/main" val="1056152661"/>
                    </a:ext>
                  </a:extLst>
                </a:gridCol>
                <a:gridCol w="1593378">
                  <a:extLst>
                    <a:ext uri="{9D8B030D-6E8A-4147-A177-3AD203B41FA5}">
                      <a16:colId xmlns:a16="http://schemas.microsoft.com/office/drawing/2014/main" val="3542763348"/>
                    </a:ext>
                  </a:extLst>
                </a:gridCol>
                <a:gridCol w="2693448">
                  <a:extLst>
                    <a:ext uri="{9D8B030D-6E8A-4147-A177-3AD203B41FA5}">
                      <a16:colId xmlns:a16="http://schemas.microsoft.com/office/drawing/2014/main" val="3416929693"/>
                    </a:ext>
                  </a:extLst>
                </a:gridCol>
                <a:gridCol w="1797249">
                  <a:extLst>
                    <a:ext uri="{9D8B030D-6E8A-4147-A177-3AD203B41FA5}">
                      <a16:colId xmlns:a16="http://schemas.microsoft.com/office/drawing/2014/main" val="3408630274"/>
                    </a:ext>
                  </a:extLst>
                </a:gridCol>
                <a:gridCol w="2298356">
                  <a:extLst>
                    <a:ext uri="{9D8B030D-6E8A-4147-A177-3AD203B41FA5}">
                      <a16:colId xmlns:a16="http://schemas.microsoft.com/office/drawing/2014/main" val="2354270516"/>
                    </a:ext>
                  </a:extLst>
                </a:gridCol>
              </a:tblGrid>
              <a:tr h="334956">
                <a:tc>
                  <a:txBody>
                    <a:bodyPr/>
                    <a:lstStyle/>
                    <a:p>
                      <a:pPr marL="0" marR="0">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Employee Name</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Hours Worked</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1400" b="1">
                          <a:effectLst/>
                          <a:latin typeface="Arial" panose="020B0604020202020204" pitchFamily="34" charset="0"/>
                          <a:ea typeface="Calibri" panose="020F0502020204030204" pitchFamily="34" charset="0"/>
                          <a:cs typeface="Arial" panose="020B0604020202020204" pitchFamily="34" charset="0"/>
                        </a:rPr>
                        <a:t>Pay Rate</a:t>
                      </a:r>
                      <a:endParaRPr lang="en-US"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Employer Tax Rate</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Cost of Hours</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974744597"/>
                  </a:ext>
                </a:extLst>
              </a:tr>
              <a:tr h="660735">
                <a:tc>
                  <a:txBody>
                    <a:bodyPr/>
                    <a:lstStyle/>
                    <a:p>
                      <a:pPr marL="0" marR="0">
                        <a:spcBef>
                          <a:spcPts val="0"/>
                        </a:spcBef>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Jane Doe</a:t>
                      </a:r>
                    </a:p>
                  </a:txBody>
                  <a:tcPr marL="68580" marR="68580" marT="0" marB="0"/>
                </a:tc>
                <a:tc>
                  <a:txBody>
                    <a:bodyPr/>
                    <a:lstStyle/>
                    <a:p>
                      <a:pPr marL="0" marR="0">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50</a:t>
                      </a:r>
                    </a:p>
                  </a:txBody>
                  <a:tcPr marL="68580" marR="68580" marT="0" marB="0"/>
                </a:tc>
                <a:tc>
                  <a:txBody>
                    <a:bodyPr/>
                    <a:lstStyle/>
                    <a:p>
                      <a:pPr marL="0" marR="0">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$15.00 for the first 40 hours</a:t>
                      </a:r>
                      <a:br>
                        <a:rPr lang="en-US" sz="1400">
                          <a:effectLst/>
                          <a:latin typeface="Arial" panose="020B0604020202020204" pitchFamily="34" charset="0"/>
                          <a:ea typeface="Calibri" panose="020F0502020204030204" pitchFamily="34" charset="0"/>
                          <a:cs typeface="Arial" panose="020B0604020202020204" pitchFamily="34" charset="0"/>
                        </a:rPr>
                      </a:br>
                      <a:r>
                        <a:rPr lang="en-US" sz="1400">
                          <a:effectLst/>
                          <a:latin typeface="Arial" panose="020B0604020202020204" pitchFamily="34" charset="0"/>
                          <a:ea typeface="Calibri" panose="020F0502020204030204" pitchFamily="34" charset="0"/>
                          <a:cs typeface="Arial" panose="020B0604020202020204" pitchFamily="34" charset="0"/>
                        </a:rPr>
                        <a:t>$22.50 for the last 10 hours</a:t>
                      </a:r>
                    </a:p>
                  </a:txBody>
                  <a:tcPr marL="68580" marR="68580" marT="0" marB="0"/>
                </a:tc>
                <a:tc>
                  <a:txBody>
                    <a:bodyPr/>
                    <a:lstStyle/>
                    <a:p>
                      <a:pPr marL="0" marR="0">
                        <a:spcBef>
                          <a:spcPts val="0"/>
                        </a:spcBef>
                        <a:spcAft>
                          <a:spcPts val="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11.08%</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$666.48 (cost </a:t>
                      </a:r>
                      <a:r>
                        <a:rPr lang="en-US" sz="1400" dirty="0">
                          <a:effectLst/>
                          <a:latin typeface="Arial" panose="020B0604020202020204" pitchFamily="34" charset="0"/>
                          <a:ea typeface="Calibri" panose="020F0502020204030204" pitchFamily="34" charset="0"/>
                          <a:cs typeface="Arial" panose="020B0604020202020204" pitchFamily="34" charset="0"/>
                        </a:rPr>
                        <a:t>of the 40 regular hours)</a:t>
                      </a:r>
                      <a:br>
                        <a:rPr lang="en-US" sz="1400" dirty="0">
                          <a:effectLst/>
                          <a:latin typeface="Arial" panose="020B0604020202020204" pitchFamily="34" charset="0"/>
                          <a:ea typeface="Calibri" panose="020F0502020204030204" pitchFamily="34" charset="0"/>
                          <a:cs typeface="Arial" panose="020B0604020202020204" pitchFamily="34" charset="0"/>
                        </a:rPr>
                      </a:br>
                      <a:r>
                        <a:rPr lang="en-US" sz="1400" dirty="0" smtClean="0">
                          <a:effectLst/>
                          <a:latin typeface="Arial" panose="020B0604020202020204" pitchFamily="34" charset="0"/>
                          <a:ea typeface="Calibri" panose="020F0502020204030204" pitchFamily="34" charset="0"/>
                          <a:cs typeface="Arial" panose="020B0604020202020204" pitchFamily="34" charset="0"/>
                        </a:rPr>
                        <a:t>$249.93 (cost </a:t>
                      </a:r>
                      <a:r>
                        <a:rPr lang="en-US" sz="1400" dirty="0">
                          <a:effectLst/>
                          <a:latin typeface="Arial" panose="020B0604020202020204" pitchFamily="34" charset="0"/>
                          <a:ea typeface="Calibri" panose="020F0502020204030204" pitchFamily="34" charset="0"/>
                          <a:cs typeface="Arial" panose="020B0604020202020204" pitchFamily="34" charset="0"/>
                        </a:rPr>
                        <a:t>of the 10 overtime hours)</a:t>
                      </a:r>
                    </a:p>
                  </a:txBody>
                  <a:tcPr marL="68580" marR="68580" marT="0" marB="0"/>
                </a:tc>
                <a:extLst>
                  <a:ext uri="{0D108BD9-81ED-4DB2-BD59-A6C34878D82A}">
                    <a16:rowId xmlns:a16="http://schemas.microsoft.com/office/drawing/2014/main" val="3675515155"/>
                  </a:ext>
                </a:extLst>
              </a:tr>
              <a:tr h="334956">
                <a:tc>
                  <a:txBody>
                    <a:bodyPr/>
                    <a:lstStyle/>
                    <a:p>
                      <a:pPr marL="0" marR="0">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John Doe</a:t>
                      </a:r>
                    </a:p>
                  </a:txBody>
                  <a:tcPr marL="68580" marR="68580" marT="0" marB="0"/>
                </a:tc>
                <a:tc>
                  <a:txBody>
                    <a:bodyPr/>
                    <a:lstStyle/>
                    <a:p>
                      <a:pPr marL="0" marR="0">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20</a:t>
                      </a:r>
                    </a:p>
                  </a:txBody>
                  <a:tcPr marL="68580" marR="68580" marT="0" marB="0"/>
                </a:tc>
                <a:tc>
                  <a:txBody>
                    <a:bodyPr/>
                    <a:lstStyle/>
                    <a:p>
                      <a:pPr marL="0" marR="0">
                        <a:spcBef>
                          <a:spcPts val="0"/>
                        </a:spcBef>
                        <a:spcAft>
                          <a:spcPts val="0"/>
                        </a:spcAft>
                      </a:pPr>
                      <a:r>
                        <a:rPr lang="en-US" sz="1400">
                          <a:effectLst/>
                          <a:latin typeface="Arial" panose="020B0604020202020204" pitchFamily="34" charset="0"/>
                          <a:ea typeface="Calibri" panose="020F0502020204030204" pitchFamily="34" charset="0"/>
                          <a:cs typeface="Arial" panose="020B0604020202020204" pitchFamily="34" charset="0"/>
                        </a:rPr>
                        <a:t>$15.00</a:t>
                      </a:r>
                    </a:p>
                  </a:txBody>
                  <a:tcPr marL="68580" marR="68580" marT="0" marB="0"/>
                </a:tc>
                <a:tc>
                  <a:txBody>
                    <a:bodyPr/>
                    <a:lstStyle/>
                    <a:p>
                      <a:pPr marL="0" marR="0">
                        <a:spcBef>
                          <a:spcPts val="0"/>
                        </a:spcBef>
                        <a:spcAft>
                          <a:spcPts val="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11.08%</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0"/>
                        </a:spcAft>
                      </a:pPr>
                      <a:r>
                        <a:rPr lang="en-US" sz="1400" dirty="0" smtClean="0">
                          <a:effectLst/>
                          <a:latin typeface="Arial" panose="020B0604020202020204" pitchFamily="34" charset="0"/>
                          <a:ea typeface="Calibri" panose="020F0502020204030204" pitchFamily="34" charset="0"/>
                          <a:cs typeface="Arial" panose="020B0604020202020204" pitchFamily="34" charset="0"/>
                        </a:rPr>
                        <a:t>$333.24</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595496348"/>
                  </a:ext>
                </a:extLst>
              </a:tr>
              <a:tr h="334956">
                <a:tc gridSpan="4">
                  <a:txBody>
                    <a:bodyPr/>
                    <a:lstStyle/>
                    <a:p>
                      <a:pPr marL="0" marR="0">
                        <a:spcBef>
                          <a:spcPts val="0"/>
                        </a:spcBef>
                        <a:spcAft>
                          <a:spcPts val="0"/>
                        </a:spcAft>
                      </a:pPr>
                      <a:r>
                        <a:rPr lang="en-US" sz="1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Total Cost of Hours                </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$1,249.65</a:t>
                      </a:r>
                      <a:endParaRPr lang="en-US"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650560748"/>
                  </a:ext>
                </a:extLst>
              </a:tr>
            </a:tbl>
          </a:graphicData>
        </a:graphic>
      </p:graphicFrame>
      <p:pic>
        <p:nvPicPr>
          <p:cNvPr id="7"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45637" y="5810786"/>
            <a:ext cx="2350008" cy="883697"/>
          </a:xfrm>
          <a:prstGeom prst="rect">
            <a:avLst/>
          </a:prstGeom>
        </p:spPr>
      </p:pic>
    </p:spTree>
    <p:extLst>
      <p:ext uri="{BB962C8B-B14F-4D97-AF65-F5344CB8AC3E}">
        <p14:creationId xmlns:p14="http://schemas.microsoft.com/office/powerpoint/2010/main" val="201187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231983"/>
            <a:ext cx="10515600" cy="1325563"/>
          </a:xfrm>
        </p:spPr>
        <p:txBody>
          <a:bodyPr>
            <a:normAutofit/>
          </a:bodyPr>
          <a:lstStyle/>
          <a:p>
            <a:pPr algn="ctr"/>
            <a:r>
              <a:rPr lang="en-US" sz="4000" b="1" dirty="0" smtClean="0">
                <a:solidFill>
                  <a:srgbClr val="006340"/>
                </a:solidFill>
                <a:latin typeface="Arial" panose="020B0604020202020204" pitchFamily="34" charset="0"/>
                <a:cs typeface="Arial" panose="020B0604020202020204" pitchFamily="34" charset="0"/>
              </a:rPr>
              <a:t>Employer Tax Rate</a:t>
            </a:r>
            <a:endParaRPr lang="en-US" sz="4000" b="1" dirty="0">
              <a:solidFill>
                <a:srgbClr val="006340"/>
              </a:solidFill>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p:txBody>
          <a:bodyPr>
            <a:normAutofit/>
          </a:bodyPr>
          <a:lstStyle/>
          <a:p>
            <a:pPr marL="0" indent="0">
              <a:buNone/>
            </a:pPr>
            <a:endParaRPr lang="en-US" dirty="0"/>
          </a:p>
          <a:p>
            <a:pPr marL="0" indent="0">
              <a:buNone/>
            </a:pPr>
            <a:r>
              <a:rPr lang="en-US" dirty="0" smtClean="0"/>
              <a:t/>
            </a:r>
            <a:br>
              <a:rPr lang="en-US" dirty="0" smtClean="0"/>
            </a:br>
            <a:endParaRPr lang="en-US" dirty="0" smtClean="0"/>
          </a:p>
        </p:txBody>
      </p:sp>
      <p:sp>
        <p:nvSpPr>
          <p:cNvPr id="2" name="TextBox 1"/>
          <p:cNvSpPr txBox="1"/>
          <p:nvPr/>
        </p:nvSpPr>
        <p:spPr>
          <a:xfrm>
            <a:off x="393290" y="1690688"/>
            <a:ext cx="11198942" cy="830997"/>
          </a:xfrm>
          <a:prstGeom prst="rect">
            <a:avLst/>
          </a:prstGeom>
          <a:noFill/>
        </p:spPr>
        <p:txBody>
          <a:bodyPr wrap="square" rtlCol="0">
            <a:spAutoFit/>
          </a:bodyPr>
          <a:lstStyle/>
          <a:p>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sp>
        <p:nvSpPr>
          <p:cNvPr id="3" name="Rectangle 2"/>
          <p:cNvSpPr/>
          <p:nvPr/>
        </p:nvSpPr>
        <p:spPr>
          <a:xfrm>
            <a:off x="599768" y="1557546"/>
            <a:ext cx="10992464" cy="2677656"/>
          </a:xfrm>
          <a:prstGeom prst="rect">
            <a:avLst/>
          </a:prstGeom>
        </p:spPr>
        <p:txBody>
          <a:bodyPr wrap="square">
            <a:spAutoFit/>
          </a:bodyPr>
          <a:lstStyle/>
          <a:p>
            <a:pPr algn="ctr"/>
            <a:r>
              <a:rPr lang="en-US" sz="2800" dirty="0">
                <a:latin typeface="Arial" panose="020B0604020202020204" pitchFamily="34" charset="0"/>
                <a:cs typeface="Arial" panose="020B0604020202020204" pitchFamily="34" charset="0"/>
              </a:rPr>
              <a:t>Based on your role in the </a:t>
            </a:r>
            <a:r>
              <a:rPr lang="en-US" sz="2800" dirty="0" smtClean="0">
                <a:latin typeface="Arial" panose="020B0604020202020204" pitchFamily="34" charset="0"/>
                <a:cs typeface="Arial" panose="020B0604020202020204" pitchFamily="34" charset="0"/>
              </a:rPr>
              <a:t>North Dakota Self-Direction Program</a:t>
            </a:r>
            <a:r>
              <a:rPr lang="en-US" sz="2800" dirty="0">
                <a:latin typeface="Arial" panose="020B0604020202020204" pitchFamily="34" charset="0"/>
                <a:cs typeface="Arial" panose="020B0604020202020204" pitchFamily="34" charset="0"/>
              </a:rPr>
              <a:t>, you are considered a household employer</a:t>
            </a:r>
            <a:r>
              <a:rPr lang="en-US" sz="2800" dirty="0" smtClean="0">
                <a:latin typeface="Arial" panose="020B0604020202020204" pitchFamily="34" charset="0"/>
                <a:cs typeface="Arial" panose="020B0604020202020204" pitchFamily="34" charset="0"/>
              </a:rPr>
              <a:t>.</a:t>
            </a:r>
          </a:p>
          <a:p>
            <a:pPr algn="ctr"/>
            <a:r>
              <a:rPr lang="en-US" sz="2800" dirty="0" smtClean="0">
                <a:latin typeface="Arial" panose="020B0604020202020204" pitchFamily="34" charset="0"/>
                <a:cs typeface="Arial" panose="020B0604020202020204" pitchFamily="34" charset="0"/>
              </a:rPr>
              <a:t> </a:t>
            </a:r>
          </a:p>
          <a:p>
            <a:pPr algn="ctr"/>
            <a:r>
              <a:rPr lang="en-US" sz="2800" dirty="0" smtClean="0">
                <a:latin typeface="Arial" panose="020B0604020202020204" pitchFamily="34" charset="0"/>
                <a:cs typeface="Arial" panose="020B0604020202020204" pitchFamily="34" charset="0"/>
              </a:rPr>
              <a:t>As </a:t>
            </a:r>
            <a:r>
              <a:rPr lang="en-US" sz="2800" dirty="0">
                <a:latin typeface="Arial" panose="020B0604020202020204" pitchFamily="34" charset="0"/>
                <a:cs typeface="Arial" panose="020B0604020202020204" pitchFamily="34" charset="0"/>
              </a:rPr>
              <a:t>a household employer, you are required to pay a percentage of certain taxes on your employee’s wages, otherwise referred to as your employer taxes. </a:t>
            </a:r>
            <a:endParaRPr lang="en-US" sz="2800" dirty="0" smtClean="0">
              <a:latin typeface="Arial" panose="020B0604020202020204" pitchFamily="34" charset="0"/>
              <a:cs typeface="Arial" panose="020B0604020202020204" pitchFamily="34" charset="0"/>
            </a:endParaRPr>
          </a:p>
        </p:txBody>
      </p:sp>
      <p:pic>
        <p:nvPicPr>
          <p:cNvPr id="8"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45637" y="5810786"/>
            <a:ext cx="2350008" cy="883697"/>
          </a:xfrm>
          <a:prstGeom prst="rect">
            <a:avLst/>
          </a:prstGeom>
        </p:spPr>
      </p:pic>
    </p:spTree>
    <p:extLst>
      <p:ext uri="{BB962C8B-B14F-4D97-AF65-F5344CB8AC3E}">
        <p14:creationId xmlns:p14="http://schemas.microsoft.com/office/powerpoint/2010/main" val="1220175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192148"/>
            <a:ext cx="10515600" cy="1325563"/>
          </a:xfrm>
        </p:spPr>
        <p:txBody>
          <a:bodyPr>
            <a:normAutofit/>
          </a:bodyPr>
          <a:lstStyle/>
          <a:p>
            <a:pPr algn="ctr"/>
            <a:r>
              <a:rPr lang="en-US" sz="4000" b="1" dirty="0" smtClean="0">
                <a:solidFill>
                  <a:srgbClr val="006340"/>
                </a:solidFill>
                <a:latin typeface="Arial" panose="020B0604020202020204" pitchFamily="34" charset="0"/>
                <a:cs typeface="Arial" panose="020B0604020202020204" pitchFamily="34" charset="0"/>
              </a:rPr>
              <a:t>Employer Tax Rate</a:t>
            </a:r>
            <a:endParaRPr lang="en-US" sz="4000" b="1" dirty="0">
              <a:solidFill>
                <a:srgbClr val="006340"/>
              </a:solidFill>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p:txBody>
          <a:bodyPr>
            <a:normAutofit/>
          </a:bodyPr>
          <a:lstStyle/>
          <a:p>
            <a:pPr marL="0" indent="0">
              <a:buNone/>
            </a:pPr>
            <a:endParaRPr lang="en-US" dirty="0"/>
          </a:p>
          <a:p>
            <a:pPr marL="0" indent="0">
              <a:buNone/>
            </a:pPr>
            <a:r>
              <a:rPr lang="en-US" dirty="0" smtClean="0"/>
              <a:t/>
            </a:r>
            <a:br>
              <a:rPr lang="en-US" dirty="0" smtClean="0"/>
            </a:br>
            <a:endParaRPr lang="en-US" dirty="0" smtClean="0"/>
          </a:p>
        </p:txBody>
      </p:sp>
      <p:sp>
        <p:nvSpPr>
          <p:cNvPr id="2" name="TextBox 1"/>
          <p:cNvSpPr txBox="1"/>
          <p:nvPr/>
        </p:nvSpPr>
        <p:spPr>
          <a:xfrm>
            <a:off x="393290" y="1517711"/>
            <a:ext cx="11198942" cy="830997"/>
          </a:xfrm>
          <a:prstGeom prst="rect">
            <a:avLst/>
          </a:prstGeom>
          <a:noFill/>
        </p:spPr>
        <p:txBody>
          <a:bodyPr wrap="square" rtlCol="0">
            <a:spAutoFit/>
          </a:bodyPr>
          <a:lstStyle/>
          <a:p>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sp>
        <p:nvSpPr>
          <p:cNvPr id="3" name="Rectangle 2"/>
          <p:cNvSpPr/>
          <p:nvPr/>
        </p:nvSpPr>
        <p:spPr>
          <a:xfrm>
            <a:off x="599768" y="1652648"/>
            <a:ext cx="10992464" cy="4893647"/>
          </a:xfrm>
          <a:prstGeom prst="rect">
            <a:avLst/>
          </a:prstGeom>
        </p:spPr>
        <p:txBody>
          <a:bodyPr wrap="square">
            <a:spAutoFit/>
          </a:bodyPr>
          <a:lstStyle/>
          <a:p>
            <a:r>
              <a:rPr lang="en-US" sz="2400" dirty="0">
                <a:latin typeface="Arial" panose="020B0604020202020204" pitchFamily="34" charset="0"/>
                <a:cs typeface="Arial" panose="020B0604020202020204" pitchFamily="34" charset="0"/>
              </a:rPr>
              <a:t>Within this program, your employer taxes consist of the following </a:t>
            </a:r>
            <a:r>
              <a:rPr lang="en-US" sz="2400" dirty="0" smtClean="0">
                <a:latin typeface="Arial" panose="020B0604020202020204" pitchFamily="34" charset="0"/>
                <a:cs typeface="Arial" panose="020B0604020202020204" pitchFamily="34" charset="0"/>
              </a:rPr>
              <a:t>which when combined will give you your employer tax rate:</a:t>
            </a:r>
          </a:p>
          <a:p>
            <a:pPr marL="342900" indent="-342900">
              <a:buFont typeface="Arial" panose="020B0604020202020204" pitchFamily="34" charset="0"/>
              <a:buChar char="•"/>
            </a:pPr>
            <a:r>
              <a:rPr lang="en-US" sz="2400" b="1" dirty="0" smtClean="0">
                <a:solidFill>
                  <a:srgbClr val="006340"/>
                </a:solidFill>
                <a:latin typeface="Arial" panose="020B0604020202020204" pitchFamily="34" charset="0"/>
                <a:cs typeface="Arial" panose="020B0604020202020204" pitchFamily="34" charset="0"/>
              </a:rPr>
              <a:t>6.2</a:t>
            </a:r>
            <a:r>
              <a:rPr lang="en-US" sz="2400" b="1" dirty="0">
                <a:solidFill>
                  <a:srgbClr val="006340"/>
                </a:solidFill>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 Social Security </a:t>
            </a:r>
            <a:endParaRPr lang="en-US"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b="1" dirty="0" smtClean="0">
                <a:solidFill>
                  <a:srgbClr val="006340"/>
                </a:solidFill>
                <a:latin typeface="Arial" panose="020B0604020202020204" pitchFamily="34" charset="0"/>
                <a:cs typeface="Arial" panose="020B0604020202020204" pitchFamily="34" charset="0"/>
              </a:rPr>
              <a:t>1.45</a:t>
            </a:r>
            <a:r>
              <a:rPr lang="en-US" sz="2400" b="1" dirty="0">
                <a:solidFill>
                  <a:srgbClr val="006340"/>
                </a:solidFill>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 Medicare (SS + Medicare combined represent the Federal Insurance Contributions Act or FICA</a:t>
            </a:r>
            <a:r>
              <a:rPr lang="en-US" sz="2400" dirty="0" smtClean="0">
                <a:latin typeface="Arial" panose="020B0604020202020204" pitchFamily="34" charset="0"/>
                <a:cs typeface="Arial" panose="020B0604020202020204" pitchFamily="34" charset="0"/>
              </a:rPr>
              <a:t>)</a:t>
            </a:r>
          </a:p>
          <a:p>
            <a:pPr marL="342900" indent="-342900">
              <a:buFont typeface="Arial" panose="020B0604020202020204" pitchFamily="34" charset="0"/>
              <a:buChar char="•"/>
            </a:pPr>
            <a:r>
              <a:rPr lang="en-US" sz="2400" b="1" dirty="0">
                <a:solidFill>
                  <a:srgbClr val="006340"/>
                </a:solidFill>
                <a:latin typeface="Arial" panose="020B0604020202020204" pitchFamily="34" charset="0"/>
                <a:cs typeface="Arial" panose="020B0604020202020204" pitchFamily="34" charset="0"/>
              </a:rPr>
              <a:t>1.7% </a:t>
            </a:r>
            <a:r>
              <a:rPr lang="en-US" sz="2400" dirty="0">
                <a:latin typeface="Arial" panose="020B0604020202020204" pitchFamily="34" charset="0"/>
                <a:cs typeface="Arial" panose="020B0604020202020204" pitchFamily="34" charset="0"/>
              </a:rPr>
              <a:t>Worker’s Compensation </a:t>
            </a:r>
            <a:r>
              <a:rPr lang="en-US" sz="2400" dirty="0" smtClean="0">
                <a:latin typeface="Arial" panose="020B0604020202020204" pitchFamily="34" charset="0"/>
                <a:cs typeface="Arial" panose="020B0604020202020204" pitchFamily="34" charset="0"/>
              </a:rPr>
              <a:t>Insurance</a:t>
            </a:r>
          </a:p>
          <a:p>
            <a:pPr marL="342900" indent="-342900">
              <a:buFont typeface="Arial" panose="020B0604020202020204" pitchFamily="34" charset="0"/>
              <a:buChar char="•"/>
            </a:pPr>
            <a:r>
              <a:rPr lang="en-US" sz="2400" b="1" dirty="0" smtClean="0">
                <a:solidFill>
                  <a:srgbClr val="006340"/>
                </a:solidFill>
                <a:latin typeface="Arial" panose="020B0604020202020204" pitchFamily="34" charset="0"/>
                <a:cs typeface="Arial" panose="020B0604020202020204" pitchFamily="34" charset="0"/>
              </a:rPr>
              <a:t>0.6</a:t>
            </a:r>
            <a:r>
              <a:rPr lang="en-US" sz="2400" b="1" dirty="0">
                <a:solidFill>
                  <a:srgbClr val="006340"/>
                </a:solidFill>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 Federal Unemployment Tax Act (FUTA) </a:t>
            </a:r>
          </a:p>
          <a:p>
            <a:pPr marL="342900" indent="-342900">
              <a:buFont typeface="Arial" panose="020B0604020202020204" pitchFamily="34" charset="0"/>
              <a:buChar char="•"/>
            </a:pPr>
            <a:r>
              <a:rPr lang="en-US" sz="2400" b="1" dirty="0" smtClean="0">
                <a:solidFill>
                  <a:srgbClr val="006340"/>
                </a:solidFill>
                <a:latin typeface="Arial" panose="020B0604020202020204" pitchFamily="34" charset="0"/>
                <a:cs typeface="Arial" panose="020B0604020202020204" pitchFamily="34" charset="0"/>
              </a:rPr>
              <a:t>X.X</a:t>
            </a:r>
            <a:r>
              <a:rPr lang="en-US" sz="2400" b="1" dirty="0">
                <a:solidFill>
                  <a:srgbClr val="006340"/>
                </a:solidFill>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State Unemployment </a:t>
            </a:r>
            <a:r>
              <a:rPr lang="en-US" sz="2400" dirty="0">
                <a:latin typeface="Arial" panose="020B0604020202020204" pitchFamily="34" charset="0"/>
                <a:cs typeface="Arial" panose="020B0604020202020204" pitchFamily="34" charset="0"/>
              </a:rPr>
              <a:t>Tax Authority (SUTA) </a:t>
            </a:r>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The </a:t>
            </a:r>
            <a:r>
              <a:rPr lang="en-US" sz="2400" dirty="0">
                <a:latin typeface="Arial" panose="020B0604020202020204" pitchFamily="34" charset="0"/>
                <a:cs typeface="Arial" panose="020B0604020202020204" pitchFamily="34" charset="0"/>
              </a:rPr>
              <a:t>SUTA rate varies from employer to employer and is subject to change annually based on the following </a:t>
            </a:r>
            <a:r>
              <a:rPr lang="en-US" sz="2400" dirty="0" smtClean="0">
                <a:latin typeface="Arial" panose="020B0604020202020204" pitchFamily="34" charset="0"/>
                <a:cs typeface="Arial" panose="020B0604020202020204" pitchFamily="34" charset="0"/>
              </a:rPr>
              <a:t>factors:</a:t>
            </a:r>
          </a:p>
          <a:p>
            <a:pPr marL="800100" lvl="1" indent="-342900">
              <a:buFont typeface="Courier New" panose="02070309020205020404" pitchFamily="49" charset="0"/>
              <a:buChar char="o"/>
            </a:pPr>
            <a:r>
              <a:rPr lang="en-US" sz="2400" dirty="0" smtClean="0">
                <a:latin typeface="Arial" panose="020B0604020202020204" pitchFamily="34" charset="0"/>
                <a:cs typeface="Arial" panose="020B0604020202020204" pitchFamily="34" charset="0"/>
              </a:rPr>
              <a:t>The </a:t>
            </a:r>
            <a:r>
              <a:rPr lang="en-US" sz="2400" dirty="0">
                <a:latin typeface="Arial" panose="020B0604020202020204" pitchFamily="34" charset="0"/>
                <a:cs typeface="Arial" panose="020B0604020202020204" pitchFamily="34" charset="0"/>
              </a:rPr>
              <a:t>length of time an individual has been a household </a:t>
            </a:r>
            <a:r>
              <a:rPr lang="en-US" sz="2400" dirty="0" smtClean="0">
                <a:latin typeface="Arial" panose="020B0604020202020204" pitchFamily="34" charset="0"/>
                <a:cs typeface="Arial" panose="020B0604020202020204" pitchFamily="34" charset="0"/>
              </a:rPr>
              <a:t>employer.</a:t>
            </a:r>
          </a:p>
          <a:p>
            <a:pPr marL="800100" lvl="1" indent="-342900">
              <a:buFont typeface="Courier New" panose="02070309020205020404" pitchFamily="49" charset="0"/>
              <a:buChar char="o"/>
            </a:pPr>
            <a:r>
              <a:rPr lang="en-US" sz="2400" dirty="0" smtClean="0">
                <a:latin typeface="Arial" panose="020B0604020202020204" pitchFamily="34" charset="0"/>
                <a:cs typeface="Arial" panose="020B0604020202020204" pitchFamily="34" charset="0"/>
              </a:rPr>
              <a:t>The </a:t>
            </a:r>
            <a:r>
              <a:rPr lang="en-US" sz="2400" dirty="0">
                <a:latin typeface="Arial" panose="020B0604020202020204" pitchFamily="34" charset="0"/>
                <a:cs typeface="Arial" panose="020B0604020202020204" pitchFamily="34" charset="0"/>
              </a:rPr>
              <a:t>amount of payroll paid each year</a:t>
            </a:r>
            <a:r>
              <a:rPr lang="en-US" sz="2400" dirty="0" smtClean="0">
                <a:latin typeface="Arial" panose="020B0604020202020204" pitchFamily="34" charset="0"/>
                <a:cs typeface="Arial" panose="020B0604020202020204" pitchFamily="34" charset="0"/>
              </a:rPr>
              <a:t>. </a:t>
            </a:r>
          </a:p>
          <a:p>
            <a:pPr marL="800100" lvl="1" indent="-342900">
              <a:buFont typeface="Courier New" panose="02070309020205020404" pitchFamily="49" charset="0"/>
              <a:buChar char="o"/>
            </a:pPr>
            <a:r>
              <a:rPr lang="en-US" sz="2400" dirty="0" smtClean="0">
                <a:latin typeface="Arial" panose="020B0604020202020204" pitchFamily="34" charset="0"/>
                <a:cs typeface="Arial" panose="020B0604020202020204" pitchFamily="34" charset="0"/>
              </a:rPr>
              <a:t>The </a:t>
            </a:r>
            <a:r>
              <a:rPr lang="en-US" sz="2400" dirty="0">
                <a:latin typeface="Arial" panose="020B0604020202020204" pitchFamily="34" charset="0"/>
                <a:cs typeface="Arial" panose="020B0604020202020204" pitchFamily="34" charset="0"/>
              </a:rPr>
              <a:t>number of unemployment claims filed. </a:t>
            </a:r>
          </a:p>
        </p:txBody>
      </p:sp>
      <p:pic>
        <p:nvPicPr>
          <p:cNvPr id="8"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45637" y="5810786"/>
            <a:ext cx="2350008" cy="883697"/>
          </a:xfrm>
          <a:prstGeom prst="rect">
            <a:avLst/>
          </a:prstGeom>
        </p:spPr>
      </p:pic>
    </p:spTree>
    <p:extLst>
      <p:ext uri="{BB962C8B-B14F-4D97-AF65-F5344CB8AC3E}">
        <p14:creationId xmlns:p14="http://schemas.microsoft.com/office/powerpoint/2010/main" val="1233022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255349"/>
            <a:ext cx="10515600" cy="1325563"/>
          </a:xfrm>
        </p:spPr>
        <p:txBody>
          <a:bodyPr>
            <a:normAutofit/>
          </a:bodyPr>
          <a:lstStyle/>
          <a:p>
            <a:pPr algn="ctr"/>
            <a:r>
              <a:rPr lang="en-US" sz="4000" b="1" dirty="0" smtClean="0">
                <a:solidFill>
                  <a:srgbClr val="006340"/>
                </a:solidFill>
                <a:latin typeface="Arial" panose="020B0604020202020204" pitchFamily="34" charset="0"/>
                <a:cs typeface="Arial" panose="020B0604020202020204" pitchFamily="34" charset="0"/>
              </a:rPr>
              <a:t>Employer Tax Exemptions</a:t>
            </a:r>
            <a:endParaRPr lang="en-US" sz="4000" b="1" dirty="0">
              <a:solidFill>
                <a:srgbClr val="006340"/>
              </a:solidFill>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p:txBody>
          <a:bodyPr>
            <a:normAutofit/>
          </a:bodyPr>
          <a:lstStyle/>
          <a:p>
            <a:pPr marL="0" indent="0">
              <a:buNone/>
            </a:pPr>
            <a:endParaRPr lang="en-US" dirty="0"/>
          </a:p>
          <a:p>
            <a:pPr marL="0" indent="0">
              <a:buNone/>
            </a:pPr>
            <a:r>
              <a:rPr lang="en-US" dirty="0" smtClean="0"/>
              <a:t/>
            </a:r>
            <a:br>
              <a:rPr lang="en-US" dirty="0" smtClean="0"/>
            </a:br>
            <a:endParaRPr lang="en-US" dirty="0" smtClean="0"/>
          </a:p>
        </p:txBody>
      </p:sp>
      <p:sp>
        <p:nvSpPr>
          <p:cNvPr id="2" name="TextBox 1"/>
          <p:cNvSpPr txBox="1"/>
          <p:nvPr/>
        </p:nvSpPr>
        <p:spPr>
          <a:xfrm>
            <a:off x="393290" y="1690688"/>
            <a:ext cx="11198942" cy="830997"/>
          </a:xfrm>
          <a:prstGeom prst="rect">
            <a:avLst/>
          </a:prstGeom>
          <a:noFill/>
        </p:spPr>
        <p:txBody>
          <a:bodyPr wrap="square" rtlCol="0">
            <a:spAutoFit/>
          </a:bodyPr>
          <a:lstStyle/>
          <a:p>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sp>
        <p:nvSpPr>
          <p:cNvPr id="5" name="Rectangle 4"/>
          <p:cNvSpPr/>
          <p:nvPr/>
        </p:nvSpPr>
        <p:spPr>
          <a:xfrm>
            <a:off x="599768" y="1617229"/>
            <a:ext cx="10992464" cy="5170646"/>
          </a:xfrm>
          <a:prstGeom prst="rect">
            <a:avLst/>
          </a:prstGeom>
        </p:spPr>
        <p:txBody>
          <a:bodyPr wrap="square">
            <a:spAutoFit/>
          </a:bodyPr>
          <a:lstStyle/>
          <a:p>
            <a:pPr algn="ctr"/>
            <a:r>
              <a:rPr lang="en-US" sz="2200" dirty="0">
                <a:latin typeface="Arial" panose="020B0604020202020204" pitchFamily="34" charset="0"/>
                <a:cs typeface="Arial" panose="020B0604020202020204" pitchFamily="34" charset="0"/>
              </a:rPr>
              <a:t>There are two reasons why if applicable your employee’s wages might be exempt from certain employer taxes/not have them applied:</a:t>
            </a:r>
          </a:p>
          <a:p>
            <a:pPr algn="ctr"/>
            <a:endParaRPr lang="en-US" sz="2200" dirty="0">
              <a:latin typeface="Arial" panose="020B0604020202020204" pitchFamily="34" charset="0"/>
              <a:cs typeface="Arial" panose="020B0604020202020204" pitchFamily="34" charset="0"/>
            </a:endParaRPr>
          </a:p>
          <a:p>
            <a:pPr marL="342900" indent="-342900" algn="ctr">
              <a:buFont typeface="+mj-lt"/>
              <a:buAutoNum type="arabicPeriod"/>
            </a:pPr>
            <a:r>
              <a:rPr lang="en-US" sz="2200" dirty="0">
                <a:latin typeface="Arial" panose="020B0604020202020204" pitchFamily="34" charset="0"/>
                <a:cs typeface="Arial" panose="020B0604020202020204" pitchFamily="34" charset="0"/>
              </a:rPr>
              <a:t>A relationship exists between you as the employer and the employee that makes the employee’s wages exempt from certain employer taxes.</a:t>
            </a:r>
          </a:p>
          <a:p>
            <a:pPr marL="342900" indent="-342900" algn="ctr">
              <a:buFont typeface="+mj-lt"/>
              <a:buAutoNum type="arabicPeriod"/>
            </a:pPr>
            <a:r>
              <a:rPr lang="en-US" sz="2200" dirty="0">
                <a:latin typeface="Arial" panose="020B0604020202020204" pitchFamily="34" charset="0"/>
                <a:cs typeface="Arial" panose="020B0604020202020204" pitchFamily="34" charset="0"/>
              </a:rPr>
              <a:t>Your employee has hit a yearly wage threshold that makes it so the rest of their wages for the year do not require a certain employer tax to be applied.</a:t>
            </a:r>
          </a:p>
          <a:p>
            <a:pPr algn="ctr"/>
            <a:endParaRPr lang="en-US" sz="2200" dirty="0">
              <a:latin typeface="Arial" panose="020B0604020202020204" pitchFamily="34" charset="0"/>
              <a:cs typeface="Arial" panose="020B0604020202020204" pitchFamily="34" charset="0"/>
            </a:endParaRPr>
          </a:p>
          <a:p>
            <a:pPr algn="ctr"/>
            <a:r>
              <a:rPr lang="en-US" sz="2200" dirty="0">
                <a:latin typeface="Arial" panose="020B0604020202020204" pitchFamily="34" charset="0"/>
                <a:cs typeface="Arial" panose="020B0604020202020204" pitchFamily="34" charset="0"/>
              </a:rPr>
              <a:t>If an employee’s hours are exempt from an employer tax, that tax will not be applied in the payment of their wages. </a:t>
            </a:r>
            <a:br>
              <a:rPr lang="en-US" sz="2200" dirty="0">
                <a:latin typeface="Arial" panose="020B0604020202020204" pitchFamily="34" charset="0"/>
                <a:cs typeface="Arial" panose="020B0604020202020204" pitchFamily="34" charset="0"/>
              </a:rPr>
            </a:br>
            <a:endParaRPr lang="en-US" sz="2200" dirty="0">
              <a:latin typeface="Arial" panose="020B0604020202020204" pitchFamily="34" charset="0"/>
              <a:cs typeface="Arial" panose="020B0604020202020204" pitchFamily="34" charset="0"/>
            </a:endParaRPr>
          </a:p>
          <a:p>
            <a:pPr algn="ctr"/>
            <a:r>
              <a:rPr lang="en-US" sz="2200" dirty="0">
                <a:latin typeface="Arial" panose="020B0604020202020204" pitchFamily="34" charset="0"/>
                <a:cs typeface="Arial" panose="020B0604020202020204" pitchFamily="34" charset="0"/>
              </a:rPr>
              <a:t>To illustrate, let’s compare the hourly cost to you of two of your employees, Jane Doe and John Doe. </a:t>
            </a:r>
          </a:p>
          <a:p>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pic>
        <p:nvPicPr>
          <p:cNvPr id="8"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45637" y="5810786"/>
            <a:ext cx="2350008" cy="883697"/>
          </a:xfrm>
          <a:prstGeom prst="rect">
            <a:avLst/>
          </a:prstGeom>
        </p:spPr>
      </p:pic>
    </p:spTree>
    <p:extLst>
      <p:ext uri="{BB962C8B-B14F-4D97-AF65-F5344CB8AC3E}">
        <p14:creationId xmlns:p14="http://schemas.microsoft.com/office/powerpoint/2010/main" val="2570351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155060"/>
            <a:ext cx="10515600" cy="1325563"/>
          </a:xfrm>
        </p:spPr>
        <p:txBody>
          <a:bodyPr>
            <a:normAutofit/>
          </a:bodyPr>
          <a:lstStyle/>
          <a:p>
            <a:pPr algn="ctr"/>
            <a:r>
              <a:rPr lang="en-US" sz="4000" b="1" dirty="0" smtClean="0">
                <a:solidFill>
                  <a:srgbClr val="006340"/>
                </a:solidFill>
                <a:latin typeface="Arial" panose="020B0604020202020204" pitchFamily="34" charset="0"/>
                <a:cs typeface="Arial" panose="020B0604020202020204" pitchFamily="34" charset="0"/>
              </a:rPr>
              <a:t>Employer Tax Exemptions (cont.)</a:t>
            </a:r>
            <a:endParaRPr lang="en-US" sz="4000" b="1" dirty="0">
              <a:solidFill>
                <a:srgbClr val="006340"/>
              </a:solidFill>
              <a:latin typeface="Arial" panose="020B0604020202020204" pitchFamily="34" charset="0"/>
              <a:cs typeface="Arial" panose="020B0604020202020204" pitchFamily="34" charset="0"/>
            </a:endParaRPr>
          </a:p>
        </p:txBody>
      </p:sp>
      <p:sp>
        <p:nvSpPr>
          <p:cNvPr id="5" name="Rectangle 4"/>
          <p:cNvSpPr/>
          <p:nvPr/>
        </p:nvSpPr>
        <p:spPr>
          <a:xfrm>
            <a:off x="599768" y="1580912"/>
            <a:ext cx="10992464" cy="4524315"/>
          </a:xfrm>
          <a:prstGeom prst="rect">
            <a:avLst/>
          </a:prstGeom>
        </p:spPr>
        <p:txBody>
          <a:bodyPr wrap="square">
            <a:spAutoFit/>
          </a:bodyPr>
          <a:lstStyle/>
          <a:p>
            <a:pPr algn="ctr"/>
            <a:r>
              <a:rPr lang="en-US" sz="2400" dirty="0" smtClean="0">
                <a:latin typeface="Arial" panose="020B0604020202020204" pitchFamily="34" charset="0"/>
                <a:cs typeface="Arial" panose="020B0604020202020204" pitchFamily="34" charset="0"/>
              </a:rPr>
              <a:t>You </a:t>
            </a:r>
            <a:r>
              <a:rPr lang="en-US" sz="2400" dirty="0">
                <a:latin typeface="Arial" panose="020B0604020202020204" pitchFamily="34" charset="0"/>
                <a:cs typeface="Arial" panose="020B0604020202020204" pitchFamily="34" charset="0"/>
              </a:rPr>
              <a:t>have an employer tax rate of </a:t>
            </a:r>
            <a:r>
              <a:rPr lang="en-US" sz="2400" dirty="0" smtClean="0">
                <a:latin typeface="Arial" panose="020B0604020202020204" pitchFamily="34" charset="0"/>
                <a:cs typeface="Arial" panose="020B0604020202020204" pitchFamily="34" charset="0"/>
              </a:rPr>
              <a:t>11.08% Both </a:t>
            </a:r>
            <a:r>
              <a:rPr lang="en-US" sz="2400" dirty="0">
                <a:latin typeface="Arial" panose="020B0604020202020204" pitchFamily="34" charset="0"/>
                <a:cs typeface="Arial" panose="020B0604020202020204" pitchFamily="34" charset="0"/>
              </a:rPr>
              <a:t>Jane and John are paid $15.00 an hour. </a:t>
            </a:r>
            <a:r>
              <a:rPr lang="en-US" sz="2400" dirty="0" smtClean="0">
                <a:latin typeface="Arial" panose="020B0604020202020204" pitchFamily="34" charset="0"/>
                <a:cs typeface="Arial" panose="020B0604020202020204" pitchFamily="34" charset="0"/>
              </a:rPr>
              <a:t>John </a:t>
            </a:r>
            <a:r>
              <a:rPr lang="en-US" sz="2400" dirty="0">
                <a:latin typeface="Arial" panose="020B0604020202020204" pitchFamily="34" charset="0"/>
                <a:cs typeface="Arial" panose="020B0604020202020204" pitchFamily="34" charset="0"/>
              </a:rPr>
              <a:t>Doe’s wages are FUTA exempt for her work for you while </a:t>
            </a:r>
            <a:r>
              <a:rPr lang="en-US" sz="2400" dirty="0" smtClean="0">
                <a:latin typeface="Arial" panose="020B0604020202020204" pitchFamily="34" charset="0"/>
                <a:cs typeface="Arial" panose="020B0604020202020204" pitchFamily="34" charset="0"/>
              </a:rPr>
              <a:t>Jane Doe’s </a:t>
            </a:r>
            <a:r>
              <a:rPr lang="en-US" sz="2400" dirty="0">
                <a:latin typeface="Arial" panose="020B0604020202020204" pitchFamily="34" charset="0"/>
                <a:cs typeface="Arial" panose="020B0604020202020204" pitchFamily="34" charset="0"/>
              </a:rPr>
              <a:t>are not. </a:t>
            </a:r>
            <a:endParaRPr lang="en-US" sz="2400" dirty="0" smtClean="0">
              <a:latin typeface="Arial" panose="020B0604020202020204" pitchFamily="34" charset="0"/>
              <a:cs typeface="Arial" panose="020B0604020202020204" pitchFamily="34" charset="0"/>
            </a:endParaRPr>
          </a:p>
          <a:p>
            <a:pPr algn="ctr"/>
            <a:endParaRPr lang="en-US" sz="2400" dirty="0">
              <a:latin typeface="Arial" panose="020B0604020202020204" pitchFamily="34" charset="0"/>
              <a:cs typeface="Arial" panose="020B0604020202020204" pitchFamily="34" charset="0"/>
            </a:endParaRPr>
          </a:p>
          <a:p>
            <a:pPr algn="ctr"/>
            <a:r>
              <a:rPr lang="en-US" sz="2400" dirty="0" smtClean="0">
                <a:latin typeface="Arial" panose="020B0604020202020204" pitchFamily="34" charset="0"/>
                <a:cs typeface="Arial" panose="020B0604020202020204" pitchFamily="34" charset="0"/>
              </a:rPr>
              <a:t>Here </a:t>
            </a:r>
            <a:r>
              <a:rPr lang="en-US" sz="2400" dirty="0">
                <a:latin typeface="Arial" panose="020B0604020202020204" pitchFamily="34" charset="0"/>
                <a:cs typeface="Arial" panose="020B0604020202020204" pitchFamily="34" charset="0"/>
              </a:rPr>
              <a:t>is how much an hour of </a:t>
            </a:r>
            <a:r>
              <a:rPr lang="en-US" sz="2400" dirty="0" smtClean="0">
                <a:latin typeface="Arial" panose="020B0604020202020204" pitchFamily="34" charset="0"/>
                <a:cs typeface="Arial" panose="020B0604020202020204" pitchFamily="34" charset="0"/>
              </a:rPr>
              <a:t>John’s </a:t>
            </a:r>
            <a:r>
              <a:rPr lang="en-US" sz="2400" dirty="0">
                <a:latin typeface="Arial" panose="020B0604020202020204" pitchFamily="34" charset="0"/>
                <a:cs typeface="Arial" panose="020B0604020202020204" pitchFamily="34" charset="0"/>
              </a:rPr>
              <a:t>work will cost vs </a:t>
            </a:r>
            <a:r>
              <a:rPr lang="en-US" sz="2400" dirty="0" smtClean="0">
                <a:latin typeface="Arial" panose="020B0604020202020204" pitchFamily="34" charset="0"/>
                <a:cs typeface="Arial" panose="020B0604020202020204" pitchFamily="34" charset="0"/>
              </a:rPr>
              <a:t>Jane’s </a:t>
            </a:r>
            <a:r>
              <a:rPr lang="en-US" sz="2400" dirty="0">
                <a:latin typeface="Arial" panose="020B0604020202020204" pitchFamily="34" charset="0"/>
                <a:cs typeface="Arial" panose="020B0604020202020204" pitchFamily="34" charset="0"/>
              </a:rPr>
              <a:t>work: </a:t>
            </a:r>
            <a:endParaRPr lang="en-US" sz="2400" dirty="0" smtClean="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pPr algn="ctr"/>
            <a:r>
              <a:rPr lang="en-US" sz="2400" b="1" dirty="0" smtClean="0">
                <a:solidFill>
                  <a:srgbClr val="006340"/>
                </a:solidFill>
                <a:latin typeface="Arial" panose="020B0604020202020204" pitchFamily="34" charset="0"/>
                <a:cs typeface="Arial" panose="020B0604020202020204" pitchFamily="34" charset="0"/>
              </a:rPr>
              <a:t>John </a:t>
            </a:r>
            <a:r>
              <a:rPr lang="en-US" sz="2400" b="1" dirty="0">
                <a:solidFill>
                  <a:srgbClr val="006340"/>
                </a:solidFill>
                <a:latin typeface="Arial" panose="020B0604020202020204" pitchFamily="34" charset="0"/>
                <a:cs typeface="Arial" panose="020B0604020202020204" pitchFamily="34" charset="0"/>
              </a:rPr>
              <a:t>Doe</a:t>
            </a:r>
            <a:r>
              <a:rPr lang="en-US" sz="2400" dirty="0">
                <a:solidFill>
                  <a:srgbClr val="006340"/>
                </a:solidFill>
                <a:latin typeface="Arial" panose="020B0604020202020204" pitchFamily="34" charset="0"/>
                <a:cs typeface="Arial" panose="020B0604020202020204" pitchFamily="34" charset="0"/>
              </a:rPr>
              <a:t>- </a:t>
            </a:r>
            <a:r>
              <a:rPr lang="en-US" sz="2400" b="1" dirty="0">
                <a:solidFill>
                  <a:srgbClr val="006340"/>
                </a:solidFill>
                <a:latin typeface="Arial" panose="020B0604020202020204" pitchFamily="34" charset="0"/>
                <a:cs typeface="Arial" panose="020B0604020202020204" pitchFamily="34" charset="0"/>
              </a:rPr>
              <a:t>1 hour X $15.00 X </a:t>
            </a:r>
            <a:r>
              <a:rPr lang="en-US" sz="2400" b="1" dirty="0" smtClean="0">
                <a:solidFill>
                  <a:srgbClr val="006340"/>
                </a:solidFill>
                <a:latin typeface="Arial" panose="020B0604020202020204" pitchFamily="34" charset="0"/>
                <a:cs typeface="Arial" panose="020B0604020202020204" pitchFamily="34" charset="0"/>
              </a:rPr>
              <a:t>1.1108 </a:t>
            </a:r>
            <a:r>
              <a:rPr lang="en-US" sz="2400" b="1" dirty="0">
                <a:solidFill>
                  <a:srgbClr val="006340"/>
                </a:solidFill>
                <a:latin typeface="Arial" panose="020B0604020202020204" pitchFamily="34" charset="0"/>
                <a:cs typeface="Arial" panose="020B0604020202020204" pitchFamily="34" charset="0"/>
              </a:rPr>
              <a:t>(your employer tax rate)= a cost of $</a:t>
            </a:r>
            <a:r>
              <a:rPr lang="en-US" sz="2400" b="1" dirty="0" smtClean="0">
                <a:solidFill>
                  <a:srgbClr val="006340"/>
                </a:solidFill>
                <a:latin typeface="Arial" panose="020B0604020202020204" pitchFamily="34" charset="0"/>
                <a:cs typeface="Arial" panose="020B0604020202020204" pitchFamily="34" charset="0"/>
              </a:rPr>
              <a:t>16.66 </a:t>
            </a:r>
            <a:r>
              <a:rPr lang="en-US" sz="2400" b="1" dirty="0">
                <a:solidFill>
                  <a:srgbClr val="006340"/>
                </a:solidFill>
                <a:latin typeface="Arial" panose="020B0604020202020204" pitchFamily="34" charset="0"/>
                <a:cs typeface="Arial" panose="020B0604020202020204" pitchFamily="34" charset="0"/>
              </a:rPr>
              <a:t>an hour </a:t>
            </a:r>
            <a:endParaRPr lang="en-US" sz="2400" b="1" dirty="0" smtClean="0">
              <a:solidFill>
                <a:srgbClr val="006340"/>
              </a:solidFill>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pPr algn="ctr"/>
            <a:r>
              <a:rPr lang="en-US" sz="2400" b="1" dirty="0" smtClean="0">
                <a:solidFill>
                  <a:srgbClr val="006340"/>
                </a:solidFill>
                <a:latin typeface="Arial" panose="020B0604020202020204" pitchFamily="34" charset="0"/>
                <a:cs typeface="Arial" panose="020B0604020202020204" pitchFamily="34" charset="0"/>
              </a:rPr>
              <a:t>Jane </a:t>
            </a:r>
            <a:r>
              <a:rPr lang="en-US" sz="2400" b="1" dirty="0">
                <a:solidFill>
                  <a:srgbClr val="006340"/>
                </a:solidFill>
                <a:latin typeface="Arial" panose="020B0604020202020204" pitchFamily="34" charset="0"/>
                <a:cs typeface="Arial" panose="020B0604020202020204" pitchFamily="34" charset="0"/>
              </a:rPr>
              <a:t>Doe</a:t>
            </a:r>
            <a:r>
              <a:rPr lang="en-US" sz="2400" dirty="0">
                <a:solidFill>
                  <a:srgbClr val="006340"/>
                </a:solidFill>
                <a:latin typeface="Arial" panose="020B0604020202020204" pitchFamily="34" charset="0"/>
                <a:cs typeface="Arial" panose="020B0604020202020204" pitchFamily="34" charset="0"/>
              </a:rPr>
              <a:t>- </a:t>
            </a:r>
            <a:r>
              <a:rPr lang="en-US" sz="2400" b="1" dirty="0">
                <a:solidFill>
                  <a:srgbClr val="006340"/>
                </a:solidFill>
                <a:latin typeface="Arial" panose="020B0604020202020204" pitchFamily="34" charset="0"/>
                <a:cs typeface="Arial" panose="020B0604020202020204" pitchFamily="34" charset="0"/>
              </a:rPr>
              <a:t>1 hour X $15.00 X </a:t>
            </a:r>
            <a:r>
              <a:rPr lang="en-US" sz="2400" b="1" dirty="0" smtClean="0">
                <a:solidFill>
                  <a:srgbClr val="006340"/>
                </a:solidFill>
                <a:latin typeface="Arial" panose="020B0604020202020204" pitchFamily="34" charset="0"/>
                <a:cs typeface="Arial" panose="020B0604020202020204" pitchFamily="34" charset="0"/>
              </a:rPr>
              <a:t>1.1048 </a:t>
            </a:r>
            <a:r>
              <a:rPr lang="en-US" sz="2400" b="1" dirty="0">
                <a:solidFill>
                  <a:srgbClr val="006340"/>
                </a:solidFill>
                <a:latin typeface="Arial" panose="020B0604020202020204" pitchFamily="34" charset="0"/>
                <a:cs typeface="Arial" panose="020B0604020202020204" pitchFamily="34" charset="0"/>
              </a:rPr>
              <a:t>(your employer tax rate minus the FUTA tax rate of .006 which is not applied due to the exemption)= a cost of $</a:t>
            </a:r>
            <a:r>
              <a:rPr lang="en-US" sz="2400" b="1" dirty="0" smtClean="0">
                <a:solidFill>
                  <a:srgbClr val="006340"/>
                </a:solidFill>
                <a:latin typeface="Arial" panose="020B0604020202020204" pitchFamily="34" charset="0"/>
                <a:cs typeface="Arial" panose="020B0604020202020204" pitchFamily="34" charset="0"/>
              </a:rPr>
              <a:t>16.57 an </a:t>
            </a:r>
            <a:r>
              <a:rPr lang="en-US" sz="2400" b="1" dirty="0">
                <a:solidFill>
                  <a:srgbClr val="006340"/>
                </a:solidFill>
                <a:latin typeface="Arial" panose="020B0604020202020204" pitchFamily="34" charset="0"/>
                <a:cs typeface="Arial" panose="020B0604020202020204" pitchFamily="34" charset="0"/>
              </a:rPr>
              <a:t>hour </a:t>
            </a:r>
          </a:p>
        </p:txBody>
      </p:sp>
      <p:pic>
        <p:nvPicPr>
          <p:cNvPr id="7"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45637" y="5810786"/>
            <a:ext cx="2350008" cy="883697"/>
          </a:xfrm>
          <a:prstGeom prst="rect">
            <a:avLst/>
          </a:prstGeom>
        </p:spPr>
      </p:pic>
    </p:spTree>
    <p:extLst>
      <p:ext uri="{BB962C8B-B14F-4D97-AF65-F5344CB8AC3E}">
        <p14:creationId xmlns:p14="http://schemas.microsoft.com/office/powerpoint/2010/main" val="15264206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9788" y="457200"/>
            <a:ext cx="9044876" cy="630936"/>
          </a:xfrm>
        </p:spPr>
        <p:txBody>
          <a:bodyPr>
            <a:normAutofit fontScale="90000"/>
          </a:bodyPr>
          <a:lstStyle/>
          <a:p>
            <a:pPr algn="ctr"/>
            <a:r>
              <a:rPr lang="en-US" sz="4000" b="1" dirty="0" smtClean="0">
                <a:solidFill>
                  <a:srgbClr val="006340"/>
                </a:solidFill>
                <a:latin typeface="Arial" panose="020B0604020202020204" pitchFamily="34" charset="0"/>
                <a:cs typeface="Arial" panose="020B0604020202020204" pitchFamily="34" charset="0"/>
              </a:rPr>
              <a:t>	Relationship-Based Exemptions</a:t>
            </a:r>
            <a:endParaRPr lang="en-US" sz="4000" b="1" dirty="0">
              <a:solidFill>
                <a:srgbClr val="006340"/>
              </a:solidFill>
              <a:latin typeface="Arial" panose="020B0604020202020204" pitchFamily="34" charset="0"/>
              <a:cs typeface="Arial" panose="020B0604020202020204" pitchFamily="34" charset="0"/>
            </a:endParaRPr>
          </a:p>
        </p:txBody>
      </p:sp>
      <p:sp>
        <p:nvSpPr>
          <p:cNvPr id="9" name="Text Placeholder 8"/>
          <p:cNvSpPr>
            <a:spLocks noGrp="1"/>
          </p:cNvSpPr>
          <p:nvPr>
            <p:ph type="body" sz="half" idx="2"/>
          </p:nvPr>
        </p:nvSpPr>
        <p:spPr>
          <a:xfrm>
            <a:off x="574317" y="1396972"/>
            <a:ext cx="5039902" cy="4413814"/>
          </a:xfrm>
        </p:spPr>
        <p:txBody>
          <a:bodyPr/>
          <a:lstStyle/>
          <a:p>
            <a:pPr marL="285750" indent="-285750">
              <a:buFont typeface="Arial" panose="020B0604020202020204" pitchFamily="34" charset="0"/>
              <a:buChar char="•"/>
            </a:pPr>
            <a:r>
              <a:rPr lang="en-US" sz="2200" dirty="0">
                <a:latin typeface="Arial" panose="020B0604020202020204" pitchFamily="34" charset="0"/>
                <a:cs typeface="Arial" panose="020B0604020202020204" pitchFamily="34" charset="0"/>
              </a:rPr>
              <a:t>Based on the relationship between you as the employer and your employee, there may be certain tax exemptions that apply to hours worked by that employee. </a:t>
            </a:r>
            <a:endParaRPr lang="en-US" sz="22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200" dirty="0" smtClean="0">
                <a:latin typeface="Arial" panose="020B0604020202020204" pitchFamily="34" charset="0"/>
                <a:cs typeface="Arial" panose="020B0604020202020204" pitchFamily="34" charset="0"/>
              </a:rPr>
              <a:t>This relationship is provided to </a:t>
            </a:r>
            <a:r>
              <a:rPr lang="en-US" sz="2200" dirty="0">
                <a:latin typeface="Arial" panose="020B0604020202020204" pitchFamily="34" charset="0"/>
                <a:cs typeface="Arial" panose="020B0604020202020204" pitchFamily="34" charset="0"/>
              </a:rPr>
              <a:t>Veridian on the Statement of Relationship form in </a:t>
            </a:r>
            <a:r>
              <a:rPr lang="en-US" sz="2200" dirty="0" smtClean="0">
                <a:latin typeface="Arial" panose="020B0604020202020204" pitchFamily="34" charset="0"/>
                <a:cs typeface="Arial" panose="020B0604020202020204" pitchFamily="34" charset="0"/>
              </a:rPr>
              <a:t>the employee </a:t>
            </a:r>
            <a:r>
              <a:rPr lang="en-US" sz="2200" dirty="0">
                <a:latin typeface="Arial" panose="020B0604020202020204" pitchFamily="34" charset="0"/>
                <a:cs typeface="Arial" panose="020B0604020202020204" pitchFamily="34" charset="0"/>
              </a:rPr>
              <a:t>packet. Veridian notes this relationship on file and if the relationship qualifies for an exemption, applies it appropriately to that employee’s hours worked. </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2"/>
          <a:stretch>
            <a:fillRect/>
          </a:stretch>
        </p:blipFill>
        <p:spPr>
          <a:xfrm>
            <a:off x="5815584" y="1396972"/>
            <a:ext cx="5303520" cy="4413814"/>
          </a:xfrm>
          <a:prstGeom prst="rect">
            <a:avLst/>
          </a:prstGeom>
        </p:spPr>
      </p:pic>
      <p:pic>
        <p:nvPicPr>
          <p:cNvPr id="7"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45637" y="5810786"/>
            <a:ext cx="2350008" cy="883697"/>
          </a:xfrm>
          <a:prstGeom prst="rect">
            <a:avLst/>
          </a:prstGeom>
        </p:spPr>
      </p:pic>
    </p:spTree>
    <p:extLst>
      <p:ext uri="{BB962C8B-B14F-4D97-AF65-F5344CB8AC3E}">
        <p14:creationId xmlns:p14="http://schemas.microsoft.com/office/powerpoint/2010/main" val="19433280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199" y="167417"/>
            <a:ext cx="10515600" cy="1325563"/>
          </a:xfrm>
        </p:spPr>
        <p:txBody>
          <a:bodyPr>
            <a:normAutofit/>
          </a:bodyPr>
          <a:lstStyle/>
          <a:p>
            <a:pPr algn="ctr"/>
            <a:r>
              <a:rPr lang="en-US" sz="4000" b="1" dirty="0" smtClean="0">
                <a:solidFill>
                  <a:srgbClr val="006340"/>
                </a:solidFill>
                <a:latin typeface="Arial" panose="020B0604020202020204" pitchFamily="34" charset="0"/>
                <a:cs typeface="Arial" panose="020B0604020202020204" pitchFamily="34" charset="0"/>
              </a:rPr>
              <a:t>Thresholds</a:t>
            </a:r>
            <a:endParaRPr lang="en-US" sz="4000" b="1" dirty="0">
              <a:solidFill>
                <a:srgbClr val="006340"/>
              </a:solidFill>
              <a:latin typeface="Arial" panose="020B0604020202020204" pitchFamily="34" charset="0"/>
              <a:cs typeface="Arial" panose="020B0604020202020204" pitchFamily="34" charset="0"/>
            </a:endParaRPr>
          </a:p>
        </p:txBody>
      </p:sp>
      <p:sp>
        <p:nvSpPr>
          <p:cNvPr id="3" name="Rectangle 2"/>
          <p:cNvSpPr/>
          <p:nvPr/>
        </p:nvSpPr>
        <p:spPr>
          <a:xfrm>
            <a:off x="604683" y="1613791"/>
            <a:ext cx="10982633" cy="4893647"/>
          </a:xfrm>
          <a:prstGeom prst="rect">
            <a:avLst/>
          </a:prstGeom>
        </p:spPr>
        <p:txBody>
          <a:bodyPr wrap="square">
            <a:spAutoFit/>
          </a:bodyPr>
          <a:lstStyle/>
          <a:p>
            <a:r>
              <a:rPr lang="en-US" sz="2400" dirty="0">
                <a:latin typeface="Arial" panose="020B0604020202020204" pitchFamily="34" charset="0"/>
                <a:cs typeface="Arial" panose="020B0604020202020204" pitchFamily="34" charset="0"/>
              </a:rPr>
              <a:t>Yearly tax thresholds exist that when reached will exempt an employee's future hours from having certain taxes applied for the remainder of that year.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A threshold is considered met when in a year you have paid an employee the at least the gross wages at which the threshold is set for that year.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For example, if an employee hit the FUTA threshold in May of 2023, the wages they submit for the rest of 2023 will not have FUTA taxes applied to them.</a:t>
            </a:r>
            <a:br>
              <a:rPr lang="en-US"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The exact amounts of these thresholds are subject to change on a yearly basis. </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For 2023, the thresholds are as follows</a:t>
            </a:r>
          </a:p>
          <a:p>
            <a:r>
              <a:rPr lang="en-US" sz="2400" dirty="0">
                <a:latin typeface="Arial" panose="020B0604020202020204" pitchFamily="34" charset="0"/>
                <a:cs typeface="Arial" panose="020B0604020202020204" pitchFamily="34" charset="0"/>
              </a:rPr>
              <a:t>• The FUTA threshold is $7,000.00 </a:t>
            </a:r>
          </a:p>
          <a:p>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The </a:t>
            </a:r>
            <a:r>
              <a:rPr lang="en-US" sz="2400" dirty="0" smtClean="0">
                <a:latin typeface="Arial" panose="020B0604020202020204" pitchFamily="34" charset="0"/>
                <a:cs typeface="Arial" panose="020B0604020202020204" pitchFamily="34" charset="0"/>
              </a:rPr>
              <a:t>North Dakota SUTA threshold is $40,800.00</a:t>
            </a:r>
            <a:endParaRPr lang="en-US" sz="2400" dirty="0">
              <a:latin typeface="Arial" panose="020B0604020202020204" pitchFamily="34" charset="0"/>
              <a:cs typeface="Arial" panose="020B0604020202020204" pitchFamily="34" charset="0"/>
            </a:endParaRPr>
          </a:p>
        </p:txBody>
      </p:sp>
      <p:pic>
        <p:nvPicPr>
          <p:cNvPr id="5"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45637" y="5810786"/>
            <a:ext cx="2350008" cy="883697"/>
          </a:xfrm>
          <a:prstGeom prst="rect">
            <a:avLst/>
          </a:prstGeom>
        </p:spPr>
      </p:pic>
    </p:spTree>
    <p:extLst>
      <p:ext uri="{BB962C8B-B14F-4D97-AF65-F5344CB8AC3E}">
        <p14:creationId xmlns:p14="http://schemas.microsoft.com/office/powerpoint/2010/main" val="29610474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199" y="213290"/>
            <a:ext cx="10515600" cy="1325563"/>
          </a:xfrm>
        </p:spPr>
        <p:txBody>
          <a:bodyPr>
            <a:normAutofit/>
          </a:bodyPr>
          <a:lstStyle/>
          <a:p>
            <a:pPr algn="ctr"/>
            <a:r>
              <a:rPr lang="en-US" sz="4000" b="1" dirty="0">
                <a:solidFill>
                  <a:srgbClr val="006340"/>
                </a:solidFill>
                <a:latin typeface="Arial" panose="020B0604020202020204" pitchFamily="34" charset="0"/>
                <a:cs typeface="Arial" panose="020B0604020202020204" pitchFamily="34" charset="0"/>
              </a:rPr>
              <a:t>If there is an exemption, keep in </a:t>
            </a:r>
            <a:r>
              <a:rPr lang="en-US" sz="4000" b="1" dirty="0" smtClean="0">
                <a:solidFill>
                  <a:srgbClr val="006340"/>
                </a:solidFill>
                <a:latin typeface="Arial" panose="020B0604020202020204" pitchFamily="34" charset="0"/>
                <a:cs typeface="Arial" panose="020B0604020202020204" pitchFamily="34" charset="0"/>
              </a:rPr>
              <a:t>mind</a:t>
            </a:r>
            <a:endParaRPr lang="en-US" sz="4000" b="1" dirty="0">
              <a:solidFill>
                <a:srgbClr val="006340"/>
              </a:solidFill>
              <a:latin typeface="Arial" panose="020B0604020202020204" pitchFamily="34" charset="0"/>
              <a:cs typeface="Arial" panose="020B0604020202020204" pitchFamily="34" charset="0"/>
            </a:endParaRPr>
          </a:p>
        </p:txBody>
      </p:sp>
      <p:sp>
        <p:nvSpPr>
          <p:cNvPr id="3" name="Rectangle 2"/>
          <p:cNvSpPr/>
          <p:nvPr/>
        </p:nvSpPr>
        <p:spPr>
          <a:xfrm>
            <a:off x="604683" y="1690688"/>
            <a:ext cx="10982633" cy="4401205"/>
          </a:xfrm>
          <a:prstGeom prst="rect">
            <a:avLst/>
          </a:prstGeom>
        </p:spPr>
        <p:txBody>
          <a:bodyPr wrap="square">
            <a:spAutoFit/>
          </a:bodyPr>
          <a:lstStyle/>
          <a:p>
            <a:pPr algn="ctr"/>
            <a:r>
              <a:rPr lang="en-US" sz="2800" dirty="0">
                <a:latin typeface="Arial" panose="020B0604020202020204" pitchFamily="34" charset="0"/>
                <a:cs typeface="Arial" panose="020B0604020202020204" pitchFamily="34" charset="0"/>
              </a:rPr>
              <a:t>All other applicable employer taxes would continue to be applied as normal. </a:t>
            </a:r>
          </a:p>
          <a:p>
            <a:pPr algn="ctr"/>
            <a:endParaRPr lang="en-US" sz="2800" dirty="0">
              <a:latin typeface="Arial" panose="020B0604020202020204" pitchFamily="34" charset="0"/>
              <a:cs typeface="Arial" panose="020B0604020202020204" pitchFamily="34" charset="0"/>
            </a:endParaRPr>
          </a:p>
          <a:p>
            <a:pPr algn="ctr"/>
            <a:r>
              <a:rPr lang="en-US" sz="2800" dirty="0">
                <a:latin typeface="Arial" panose="020B0604020202020204" pitchFamily="34" charset="0"/>
                <a:cs typeface="Arial" panose="020B0604020202020204" pitchFamily="34" charset="0"/>
              </a:rPr>
              <a:t>All employee taxes are applied as normal.</a:t>
            </a:r>
          </a:p>
          <a:p>
            <a:pPr algn="ctr"/>
            <a:endParaRPr lang="en-US" sz="2800" dirty="0">
              <a:latin typeface="Arial" panose="020B0604020202020204" pitchFamily="34" charset="0"/>
              <a:cs typeface="Arial" panose="020B0604020202020204" pitchFamily="34" charset="0"/>
            </a:endParaRPr>
          </a:p>
          <a:p>
            <a:pPr algn="ctr"/>
            <a:r>
              <a:rPr lang="en-US" sz="2800" dirty="0">
                <a:latin typeface="Arial" panose="020B0604020202020204" pitchFamily="34" charset="0"/>
                <a:cs typeface="Arial" panose="020B0604020202020204" pitchFamily="34" charset="0"/>
              </a:rPr>
              <a:t>Due to the uncertain nature of when/if </a:t>
            </a:r>
            <a:r>
              <a:rPr lang="en-US" sz="2800" dirty="0">
                <a:latin typeface="Arial" panose="020B0604020202020204" pitchFamily="34" charset="0"/>
                <a:cs typeface="Arial" panose="020B0604020202020204" pitchFamily="34" charset="0"/>
              </a:rPr>
              <a:t>a</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thresholds will be reached in the year, you will want to reference your account statements. This will allow you to see when/if an employee of yours has hit a yearly threshold and will no longer have certain taxes applied to future hours they work in the year.</a:t>
            </a:r>
          </a:p>
        </p:txBody>
      </p:sp>
      <p:pic>
        <p:nvPicPr>
          <p:cNvPr id="5"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45637" y="5810786"/>
            <a:ext cx="2350008" cy="883697"/>
          </a:xfrm>
          <a:prstGeom prst="rect">
            <a:avLst/>
          </a:prstGeom>
        </p:spPr>
      </p:pic>
    </p:spTree>
    <p:extLst>
      <p:ext uri="{BB962C8B-B14F-4D97-AF65-F5344CB8AC3E}">
        <p14:creationId xmlns:p14="http://schemas.microsoft.com/office/powerpoint/2010/main" val="31882517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pPr algn="ctr"/>
            <a:r>
              <a:rPr lang="en-US" sz="4000" b="1" dirty="0" smtClean="0">
                <a:solidFill>
                  <a:srgbClr val="006340"/>
                </a:solidFill>
                <a:latin typeface="Arial" panose="020B0604020202020204" pitchFamily="34" charset="0"/>
                <a:cs typeface="Arial" panose="020B0604020202020204" pitchFamily="34" charset="0"/>
              </a:rPr>
              <a:t>How can I stay within my authorized funding?</a:t>
            </a:r>
            <a:endParaRPr lang="en-US" sz="4000" b="1" dirty="0">
              <a:solidFill>
                <a:srgbClr val="006340"/>
              </a:solidFill>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p:txBody>
          <a:bodyPr>
            <a:normAutofit/>
          </a:bodyPr>
          <a:lstStyle/>
          <a:p>
            <a:pPr marL="0" indent="0">
              <a:buNone/>
            </a:pPr>
            <a:endParaRPr lang="en-US" dirty="0"/>
          </a:p>
          <a:p>
            <a:pPr marL="0" indent="0">
              <a:buNone/>
            </a:pPr>
            <a:r>
              <a:rPr lang="en-US" dirty="0" smtClean="0"/>
              <a:t/>
            </a:r>
            <a:br>
              <a:rPr lang="en-US" dirty="0" smtClean="0"/>
            </a:br>
            <a:endParaRPr lang="en-US" dirty="0" smtClean="0"/>
          </a:p>
        </p:txBody>
      </p:sp>
      <p:sp>
        <p:nvSpPr>
          <p:cNvPr id="2" name="TextBox 1"/>
          <p:cNvSpPr txBox="1"/>
          <p:nvPr/>
        </p:nvSpPr>
        <p:spPr>
          <a:xfrm>
            <a:off x="393290" y="1690688"/>
            <a:ext cx="11198942" cy="4154984"/>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Keeping the following in mind can help prevent you from going over budget:</a:t>
            </a:r>
          </a:p>
          <a:p>
            <a:r>
              <a:rPr lang="en-US" sz="2400" dirty="0">
                <a:latin typeface="Arial" panose="020B0604020202020204" pitchFamily="34" charset="0"/>
                <a:cs typeface="Arial" panose="020B0604020202020204" pitchFamily="34" charset="0"/>
              </a:rPr>
              <a:t> </a:t>
            </a:r>
          </a:p>
          <a:p>
            <a:pPr lvl="0"/>
            <a:r>
              <a:rPr lang="en-US" sz="2400" b="1" dirty="0">
                <a:latin typeface="Arial" panose="020B0604020202020204" pitchFamily="34" charset="0"/>
                <a:cs typeface="Arial" panose="020B0604020202020204" pitchFamily="34" charset="0"/>
              </a:rPr>
              <a:t>Know your </a:t>
            </a:r>
            <a:r>
              <a:rPr lang="en-US" sz="2400" b="1" dirty="0" smtClean="0">
                <a:latin typeface="Arial" panose="020B0604020202020204" pitchFamily="34" charset="0"/>
                <a:cs typeface="Arial" panose="020B0604020202020204" pitchFamily="34" charset="0"/>
              </a:rPr>
              <a:t>authorized funding amount</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Knowing how many dollars are available to you is key </a:t>
            </a:r>
            <a:r>
              <a:rPr lang="en-US" sz="2400" dirty="0" smtClean="0">
                <a:latin typeface="Arial" panose="020B0604020202020204" pitchFamily="34" charset="0"/>
                <a:cs typeface="Arial" panose="020B0604020202020204" pitchFamily="34" charset="0"/>
              </a:rPr>
              <a:t>in not exceeding your funding. Keep </a:t>
            </a:r>
            <a:r>
              <a:rPr lang="en-US" sz="2400" dirty="0">
                <a:latin typeface="Arial" panose="020B0604020202020204" pitchFamily="34" charset="0"/>
                <a:cs typeface="Arial" panose="020B0604020202020204" pitchFamily="34" charset="0"/>
              </a:rPr>
              <a:t>a copy of your current and previous </a:t>
            </a:r>
            <a:r>
              <a:rPr lang="en-US" sz="2400" dirty="0" smtClean="0">
                <a:latin typeface="Arial" panose="020B0604020202020204" pitchFamily="34" charset="0"/>
                <a:cs typeface="Arial" panose="020B0604020202020204" pitchFamily="34" charset="0"/>
              </a:rPr>
              <a:t>authorization PDF’s </a:t>
            </a:r>
            <a:r>
              <a:rPr lang="en-US" sz="2400" dirty="0">
                <a:latin typeface="Arial" panose="020B0604020202020204" pitchFamily="34" charset="0"/>
                <a:cs typeface="Arial" panose="020B0604020202020204" pitchFamily="34" charset="0"/>
              </a:rPr>
              <a:t>to ensure you have this information at your disposal.</a:t>
            </a:r>
            <a:br>
              <a:rPr lang="en-US"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a:p>
            <a:pPr lvl="0"/>
            <a:r>
              <a:rPr lang="en-US" sz="2400" b="1" dirty="0">
                <a:latin typeface="Arial" panose="020B0604020202020204" pitchFamily="34" charset="0"/>
                <a:cs typeface="Arial" panose="020B0604020202020204" pitchFamily="34" charset="0"/>
              </a:rPr>
              <a:t>Review hours before submitting-</a:t>
            </a:r>
            <a:r>
              <a:rPr lang="en-US" sz="2400" dirty="0">
                <a:latin typeface="Arial" panose="020B0604020202020204" pitchFamily="34" charset="0"/>
                <a:cs typeface="Arial" panose="020B0604020202020204" pitchFamily="34" charset="0"/>
              </a:rPr>
              <a:t> Carefully review the hours for your employees before submitting to ensure accuracy. Errors in submission can cause inaccurate payments and by extension exceed your </a:t>
            </a:r>
            <a:r>
              <a:rPr lang="en-US" sz="2400" dirty="0" smtClean="0">
                <a:latin typeface="Arial" panose="020B0604020202020204" pitchFamily="34" charset="0"/>
                <a:cs typeface="Arial" panose="020B0604020202020204" pitchFamily="34" charset="0"/>
              </a:rPr>
              <a:t>funding.</a:t>
            </a:r>
            <a:endParaRPr lang="en-US" sz="2400"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p:txBody>
      </p:sp>
      <p:pic>
        <p:nvPicPr>
          <p:cNvPr id="8"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45637" y="5810786"/>
            <a:ext cx="2350008" cy="883697"/>
          </a:xfrm>
          <a:prstGeom prst="rect">
            <a:avLst/>
          </a:prstGeom>
        </p:spPr>
      </p:pic>
    </p:spTree>
    <p:extLst>
      <p:ext uri="{BB962C8B-B14F-4D97-AF65-F5344CB8AC3E}">
        <p14:creationId xmlns:p14="http://schemas.microsoft.com/office/powerpoint/2010/main" val="2496147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322976"/>
            <a:ext cx="10515600" cy="1325563"/>
          </a:xfrm>
        </p:spPr>
        <p:txBody>
          <a:bodyPr>
            <a:normAutofit/>
          </a:bodyPr>
          <a:lstStyle/>
          <a:p>
            <a:pPr algn="ctr"/>
            <a:r>
              <a:rPr lang="en-US" sz="4000" b="1" dirty="0" smtClean="0">
                <a:solidFill>
                  <a:srgbClr val="006340"/>
                </a:solidFill>
                <a:latin typeface="Arial" panose="020B0604020202020204" pitchFamily="34" charset="0"/>
                <a:cs typeface="Arial" panose="020B0604020202020204" pitchFamily="34" charset="0"/>
              </a:rPr>
              <a:t>What are is my authorized funding?</a:t>
            </a:r>
            <a:endParaRPr lang="en-US" sz="4000" b="1" dirty="0">
              <a:solidFill>
                <a:srgbClr val="006340"/>
              </a:solidFill>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p:txBody>
          <a:bodyPr>
            <a:normAutofit/>
          </a:bodyPr>
          <a:lstStyle/>
          <a:p>
            <a:pPr marL="0" indent="0">
              <a:buNone/>
            </a:pPr>
            <a:endParaRPr lang="en-US" dirty="0"/>
          </a:p>
          <a:p>
            <a:pPr marL="0" indent="0">
              <a:buNone/>
            </a:pPr>
            <a:r>
              <a:rPr lang="en-US" dirty="0" smtClean="0"/>
              <a:t/>
            </a:r>
            <a:br>
              <a:rPr lang="en-US" dirty="0" smtClean="0"/>
            </a:br>
            <a:endParaRPr lang="en-US" dirty="0" smtClean="0"/>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47147" y="5810786"/>
            <a:ext cx="1944526" cy="732354"/>
          </a:xfrm>
          <a:prstGeom prst="rect">
            <a:avLst/>
          </a:prstGeom>
        </p:spPr>
      </p:pic>
      <p:sp>
        <p:nvSpPr>
          <p:cNvPr id="2" name="TextBox 1"/>
          <p:cNvSpPr txBox="1"/>
          <p:nvPr/>
        </p:nvSpPr>
        <p:spPr>
          <a:xfrm>
            <a:off x="599767" y="1825625"/>
            <a:ext cx="10992465" cy="3539430"/>
          </a:xfrm>
          <a:prstGeom prst="rect">
            <a:avLst/>
          </a:prstGeom>
          <a:noFill/>
        </p:spPr>
        <p:txBody>
          <a:bodyPr wrap="square" rtlCol="0">
            <a:spAutoFit/>
          </a:bodyPr>
          <a:lstStyle/>
          <a:p>
            <a:r>
              <a:rPr lang="en-US" sz="2800" dirty="0" smtClean="0">
                <a:latin typeface="Arial" panose="020B0604020202020204" pitchFamily="34" charset="0"/>
                <a:cs typeface="Arial" panose="020B0604020202020204" pitchFamily="34" charset="0"/>
              </a:rPr>
              <a:t>Your authorized funding is the amount of money you have available for your services through the North Dakota Self-Direction Program. This funding amount is outlined in the PDF authorization created by your Program/Case/Service Manager.</a:t>
            </a:r>
            <a:br>
              <a:rPr lang="en-US" sz="2800"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Information listed on the authorization includes</a:t>
            </a:r>
          </a:p>
          <a:p>
            <a:pPr marL="285750" indent="-285750">
              <a:buFont typeface="Arial" panose="020B0604020202020204" pitchFamily="34" charset="0"/>
              <a:buChar char="•"/>
            </a:pPr>
            <a:r>
              <a:rPr lang="en-US" sz="2800" dirty="0" smtClean="0">
                <a:latin typeface="Arial" panose="020B0604020202020204" pitchFamily="34" charset="0"/>
                <a:cs typeface="Arial" panose="020B0604020202020204" pitchFamily="34" charset="0"/>
              </a:rPr>
              <a:t>Your authorized services</a:t>
            </a:r>
            <a:endParaRPr lang="en-US" sz="28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800" dirty="0" smtClean="0">
                <a:latin typeface="Arial" panose="020B0604020202020204" pitchFamily="34" charset="0"/>
                <a:cs typeface="Arial" panose="020B0604020202020204" pitchFamily="34" charset="0"/>
              </a:rPr>
              <a:t>The amount of funding you have per service</a:t>
            </a:r>
          </a:p>
          <a:p>
            <a:pPr marL="285750" indent="-285750">
              <a:buFont typeface="Arial" panose="020B0604020202020204" pitchFamily="34" charset="0"/>
              <a:buChar char="•"/>
            </a:pPr>
            <a:r>
              <a:rPr lang="en-US" sz="2800" dirty="0" smtClean="0">
                <a:latin typeface="Arial" panose="020B0604020202020204" pitchFamily="34" charset="0"/>
                <a:cs typeface="Arial" panose="020B0604020202020204" pitchFamily="34" charset="0"/>
              </a:rPr>
              <a:t>The time frame in which that funding can be used.</a:t>
            </a:r>
          </a:p>
        </p:txBody>
      </p:sp>
      <p:pic>
        <p:nvPicPr>
          <p:cNvPr id="8"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45637" y="5810786"/>
            <a:ext cx="2350008" cy="883697"/>
          </a:xfrm>
          <a:prstGeom prst="rect">
            <a:avLst/>
          </a:prstGeom>
        </p:spPr>
      </p:pic>
    </p:spTree>
    <p:extLst>
      <p:ext uri="{BB962C8B-B14F-4D97-AF65-F5344CB8AC3E}">
        <p14:creationId xmlns:p14="http://schemas.microsoft.com/office/powerpoint/2010/main" val="34094599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pPr algn="ctr"/>
            <a:r>
              <a:rPr lang="en-US" sz="4000" b="1" dirty="0" smtClean="0">
                <a:solidFill>
                  <a:srgbClr val="006340"/>
                </a:solidFill>
                <a:latin typeface="Arial" panose="020B0604020202020204" pitchFamily="34" charset="0"/>
                <a:cs typeface="Arial" panose="020B0604020202020204" pitchFamily="34" charset="0"/>
              </a:rPr>
              <a:t>How </a:t>
            </a:r>
            <a:r>
              <a:rPr lang="en-US" sz="4000" b="1" dirty="0">
                <a:solidFill>
                  <a:srgbClr val="006340"/>
                </a:solidFill>
                <a:latin typeface="Arial" panose="020B0604020202020204" pitchFamily="34" charset="0"/>
                <a:cs typeface="Arial" panose="020B0604020202020204" pitchFamily="34" charset="0"/>
              </a:rPr>
              <a:t>can I stay within my authorized funding? (</a:t>
            </a:r>
            <a:r>
              <a:rPr lang="en-US" sz="4000" b="1" dirty="0" smtClean="0">
                <a:solidFill>
                  <a:srgbClr val="006340"/>
                </a:solidFill>
                <a:latin typeface="Arial" panose="020B0604020202020204" pitchFamily="34" charset="0"/>
                <a:cs typeface="Arial" panose="020B0604020202020204" pitchFamily="34" charset="0"/>
              </a:rPr>
              <a:t>cont.)</a:t>
            </a:r>
            <a:endParaRPr lang="en-US" sz="4000" b="1" dirty="0">
              <a:solidFill>
                <a:srgbClr val="006340"/>
              </a:solidFill>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p:txBody>
          <a:bodyPr>
            <a:normAutofit/>
          </a:bodyPr>
          <a:lstStyle/>
          <a:p>
            <a:pPr marL="0" indent="0">
              <a:buNone/>
            </a:pPr>
            <a:endParaRPr lang="en-US" dirty="0"/>
          </a:p>
          <a:p>
            <a:pPr marL="0" indent="0">
              <a:buNone/>
            </a:pPr>
            <a:r>
              <a:rPr lang="en-US" dirty="0" smtClean="0"/>
              <a:t/>
            </a:r>
            <a:br>
              <a:rPr lang="en-US" dirty="0" smtClean="0"/>
            </a:br>
            <a:endParaRPr lang="en-US" dirty="0" smtClean="0"/>
          </a:p>
        </p:txBody>
      </p:sp>
      <p:sp>
        <p:nvSpPr>
          <p:cNvPr id="2" name="TextBox 1"/>
          <p:cNvSpPr txBox="1"/>
          <p:nvPr/>
        </p:nvSpPr>
        <p:spPr>
          <a:xfrm>
            <a:off x="393290" y="1690688"/>
            <a:ext cx="11198942" cy="4832092"/>
          </a:xfrm>
          <a:prstGeom prst="rect">
            <a:avLst/>
          </a:prstGeom>
          <a:noFill/>
        </p:spPr>
        <p:txBody>
          <a:bodyPr wrap="square" rtlCol="0">
            <a:spAutoFit/>
          </a:bodyPr>
          <a:lstStyle/>
          <a:p>
            <a:pPr lvl="0"/>
            <a:r>
              <a:rPr lang="en-US" sz="2200" b="1" dirty="0" smtClean="0">
                <a:latin typeface="Arial" panose="020B0604020202020204" pitchFamily="34" charset="0"/>
                <a:cs typeface="Arial" panose="020B0604020202020204" pitchFamily="34" charset="0"/>
              </a:rPr>
              <a:t>Track </a:t>
            </a:r>
            <a:r>
              <a:rPr lang="en-US" sz="2200" b="1" dirty="0">
                <a:latin typeface="Arial" panose="020B0604020202020204" pitchFamily="34" charset="0"/>
                <a:cs typeface="Arial" panose="020B0604020202020204" pitchFamily="34" charset="0"/>
              </a:rPr>
              <a:t>hours paid</a:t>
            </a:r>
            <a:r>
              <a:rPr lang="en-US" sz="2200" dirty="0">
                <a:latin typeface="Arial" panose="020B0604020202020204" pitchFamily="34" charset="0"/>
                <a:cs typeface="Arial" panose="020B0604020202020204" pitchFamily="34" charset="0"/>
              </a:rPr>
              <a:t>- After each payroll, it is recommended you generate and review your </a:t>
            </a:r>
            <a:r>
              <a:rPr lang="en-US" sz="2200" dirty="0" smtClean="0">
                <a:latin typeface="Arial" panose="020B0604020202020204" pitchFamily="34" charset="0"/>
                <a:cs typeface="Arial" panose="020B0604020202020204" pitchFamily="34" charset="0"/>
                <a:hlinkClick r:id="rId2"/>
              </a:rPr>
              <a:t>Participant Statement</a:t>
            </a:r>
            <a:r>
              <a:rPr lang="en-US" sz="2200" dirty="0" smtClean="0">
                <a:latin typeface="Arial" panose="020B0604020202020204" pitchFamily="34" charset="0"/>
                <a:cs typeface="Arial" panose="020B0604020202020204" pitchFamily="34" charset="0"/>
              </a:rPr>
              <a:t> to </a:t>
            </a:r>
            <a:r>
              <a:rPr lang="en-US" sz="2200" dirty="0">
                <a:latin typeface="Arial" panose="020B0604020202020204" pitchFamily="34" charset="0"/>
                <a:cs typeface="Arial" panose="020B0604020202020204" pitchFamily="34" charset="0"/>
              </a:rPr>
              <a:t>see what hours were paid and how much money is left </a:t>
            </a:r>
            <a:r>
              <a:rPr lang="en-US" sz="2200" dirty="0" smtClean="0">
                <a:latin typeface="Arial" panose="020B0604020202020204" pitchFamily="34" charset="0"/>
                <a:cs typeface="Arial" panose="020B0604020202020204" pitchFamily="34" charset="0"/>
              </a:rPr>
              <a:t>in your authorization. This </a:t>
            </a:r>
            <a:r>
              <a:rPr lang="en-US" sz="2200" dirty="0">
                <a:latin typeface="Arial" panose="020B0604020202020204" pitchFamily="34" charset="0"/>
                <a:cs typeface="Arial" panose="020B0604020202020204" pitchFamily="34" charset="0"/>
              </a:rPr>
              <a:t>will allow you to know what can be submitted for the next </a:t>
            </a:r>
            <a:r>
              <a:rPr lang="en-US" sz="2200" dirty="0" smtClean="0">
                <a:latin typeface="Arial" panose="020B0604020202020204" pitchFamily="34" charset="0"/>
                <a:cs typeface="Arial" panose="020B0604020202020204" pitchFamily="34" charset="0"/>
              </a:rPr>
              <a:t>payroll without exceeding your funding.</a:t>
            </a:r>
            <a:r>
              <a:rPr lang="en-US" sz="2200" dirty="0">
                <a:latin typeface="Arial" panose="020B0604020202020204" pitchFamily="34" charset="0"/>
                <a:cs typeface="Arial" panose="020B0604020202020204" pitchFamily="34" charset="0"/>
              </a:rPr>
              <a:t/>
            </a:r>
            <a:br>
              <a:rPr lang="en-US" sz="2200" dirty="0">
                <a:latin typeface="Arial" panose="020B0604020202020204" pitchFamily="34" charset="0"/>
                <a:cs typeface="Arial" panose="020B0604020202020204" pitchFamily="34" charset="0"/>
              </a:rPr>
            </a:br>
            <a:endParaRPr lang="en-US" sz="2200" dirty="0">
              <a:latin typeface="Arial" panose="020B0604020202020204" pitchFamily="34" charset="0"/>
              <a:cs typeface="Arial" panose="020B0604020202020204" pitchFamily="34" charset="0"/>
            </a:endParaRPr>
          </a:p>
          <a:p>
            <a:r>
              <a:rPr lang="en-US" sz="2200" b="1" dirty="0">
                <a:latin typeface="Arial" panose="020B0604020202020204" pitchFamily="34" charset="0"/>
                <a:cs typeface="Arial" panose="020B0604020202020204" pitchFamily="34" charset="0"/>
              </a:rPr>
              <a:t>Use the employer payroll calculator</a:t>
            </a:r>
            <a:r>
              <a:rPr lang="en-US" sz="2200" dirty="0">
                <a:latin typeface="Arial" panose="020B0604020202020204" pitchFamily="34" charset="0"/>
                <a:cs typeface="Arial" panose="020B0604020202020204" pitchFamily="34" charset="0"/>
              </a:rPr>
              <a:t>- To help schedule your employees in a way that keeps you within </a:t>
            </a:r>
            <a:r>
              <a:rPr lang="en-US" sz="2200" dirty="0" smtClean="0">
                <a:latin typeface="Arial" panose="020B0604020202020204" pitchFamily="34" charset="0"/>
                <a:cs typeface="Arial" panose="020B0604020202020204" pitchFamily="34" charset="0"/>
              </a:rPr>
              <a:t>your authorized funding, there </a:t>
            </a:r>
            <a:r>
              <a:rPr lang="en-US" sz="2200" dirty="0">
                <a:latin typeface="Arial" panose="020B0604020202020204" pitchFamily="34" charset="0"/>
                <a:cs typeface="Arial" panose="020B0604020202020204" pitchFamily="34" charset="0"/>
              </a:rPr>
              <a:t>is the </a:t>
            </a:r>
            <a:r>
              <a:rPr lang="en-US" sz="2200" dirty="0" smtClean="0">
                <a:latin typeface="Arial" panose="020B0604020202020204" pitchFamily="34" charset="0"/>
                <a:cs typeface="Arial" panose="020B0604020202020204" pitchFamily="34" charset="0"/>
                <a:hlinkClick r:id="rId3"/>
              </a:rPr>
              <a:t>Employer Payroll Calculator</a:t>
            </a:r>
            <a:r>
              <a:rPr lang="en-US" sz="2200" dirty="0" smtClean="0">
                <a:latin typeface="Arial" panose="020B0604020202020204" pitchFamily="34" charset="0"/>
                <a:cs typeface="Arial" panose="020B0604020202020204" pitchFamily="34" charset="0"/>
              </a:rPr>
              <a:t>.</a:t>
            </a:r>
            <a:endParaRPr lang="en-US" sz="2200" dirty="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This </a:t>
            </a:r>
            <a:r>
              <a:rPr lang="en-US" sz="2200" dirty="0">
                <a:latin typeface="Arial" panose="020B0604020202020204" pitchFamily="34" charset="0"/>
                <a:cs typeface="Arial" panose="020B0604020202020204" pitchFamily="34" charset="0"/>
              </a:rPr>
              <a:t>allows you to determine how much your employee’s hours will cost simply by adding the number of hours the employee will work along with their pay rate into the calculator. The calculator then multiplies these amounts by your employer tax rate and provides you the cost of the hours. The calculator also allows you to take into account overtime and various employer tax exemptions to further understand what an employee’s hours will cost.  </a:t>
            </a:r>
            <a:r>
              <a:rPr lang="en-US" sz="2200" b="1" dirty="0">
                <a:latin typeface="Arial" panose="020B0604020202020204" pitchFamily="34" charset="0"/>
                <a:cs typeface="Arial" panose="020B0604020202020204" pitchFamily="34" charset="0"/>
              </a:rPr>
              <a:t/>
            </a:r>
            <a:br>
              <a:rPr lang="en-US" sz="2200" b="1" dirty="0">
                <a:latin typeface="Arial" panose="020B0604020202020204" pitchFamily="34" charset="0"/>
                <a:cs typeface="Arial" panose="020B0604020202020204" pitchFamily="34" charset="0"/>
              </a:rPr>
            </a:br>
            <a:endParaRPr lang="en-US" sz="2200" dirty="0">
              <a:latin typeface="Arial" panose="020B0604020202020204" pitchFamily="34" charset="0"/>
              <a:cs typeface="Arial" panose="020B0604020202020204" pitchFamily="34" charset="0"/>
            </a:endParaRPr>
          </a:p>
        </p:txBody>
      </p:sp>
      <p:pic>
        <p:nvPicPr>
          <p:cNvPr id="8" name="Content Placeholder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45637" y="5810786"/>
            <a:ext cx="2350008" cy="883697"/>
          </a:xfrm>
          <a:prstGeom prst="rect">
            <a:avLst/>
          </a:prstGeom>
        </p:spPr>
      </p:pic>
    </p:spTree>
    <p:extLst>
      <p:ext uri="{BB962C8B-B14F-4D97-AF65-F5344CB8AC3E}">
        <p14:creationId xmlns:p14="http://schemas.microsoft.com/office/powerpoint/2010/main" val="980720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87627" y="133885"/>
            <a:ext cx="10515600" cy="1325563"/>
          </a:xfrm>
        </p:spPr>
        <p:txBody>
          <a:bodyPr>
            <a:normAutofit/>
          </a:bodyPr>
          <a:lstStyle/>
          <a:p>
            <a:pPr algn="ctr"/>
            <a:r>
              <a:rPr lang="en-US" sz="4000" b="1" dirty="0" smtClean="0">
                <a:solidFill>
                  <a:srgbClr val="006340"/>
                </a:solidFill>
                <a:latin typeface="Arial" panose="020B0604020202020204" pitchFamily="34" charset="0"/>
                <a:cs typeface="Arial" panose="020B0604020202020204" pitchFamily="34" charset="0"/>
              </a:rPr>
              <a:t>Questions?</a:t>
            </a:r>
            <a:endParaRPr lang="en-US" sz="4000" b="1" dirty="0">
              <a:solidFill>
                <a:srgbClr val="006340"/>
              </a:solidFill>
              <a:latin typeface="Arial" panose="020B0604020202020204" pitchFamily="34" charset="0"/>
              <a:cs typeface="Arial" panose="020B0604020202020204" pitchFamily="34" charset="0"/>
            </a:endParaRPr>
          </a:p>
        </p:txBody>
      </p:sp>
      <p:sp>
        <p:nvSpPr>
          <p:cNvPr id="7" name="Content Placeholder 6"/>
          <p:cNvSpPr>
            <a:spLocks noGrp="1"/>
          </p:cNvSpPr>
          <p:nvPr>
            <p:ph idx="4294967295"/>
          </p:nvPr>
        </p:nvSpPr>
        <p:spPr>
          <a:xfrm>
            <a:off x="0" y="1825625"/>
            <a:ext cx="10515600" cy="4351338"/>
          </a:xfrm>
        </p:spPr>
        <p:txBody>
          <a:bodyPr>
            <a:normAutofit/>
          </a:bodyPr>
          <a:lstStyle/>
          <a:p>
            <a:pPr marL="0" indent="0">
              <a:buNone/>
            </a:pPr>
            <a:endParaRPr lang="en-US" dirty="0"/>
          </a:p>
          <a:p>
            <a:pPr marL="0" indent="0">
              <a:buNone/>
            </a:pPr>
            <a:r>
              <a:rPr lang="en-US" dirty="0" smtClean="0"/>
              <a:t/>
            </a:r>
            <a:br>
              <a:rPr lang="en-US" dirty="0" smtClean="0"/>
            </a:br>
            <a:endParaRPr lang="en-US" dirty="0" smtClean="0"/>
          </a:p>
        </p:txBody>
      </p:sp>
      <p:sp>
        <p:nvSpPr>
          <p:cNvPr id="2" name="TextBox 1"/>
          <p:cNvSpPr txBox="1"/>
          <p:nvPr/>
        </p:nvSpPr>
        <p:spPr>
          <a:xfrm>
            <a:off x="486817" y="1366355"/>
            <a:ext cx="11179278" cy="3046988"/>
          </a:xfrm>
          <a:prstGeom prst="rect">
            <a:avLst/>
          </a:prstGeom>
          <a:noFill/>
        </p:spPr>
        <p:txBody>
          <a:bodyPr wrap="square" rtlCol="0">
            <a:spAutoFit/>
          </a:bodyPr>
          <a:lstStyle/>
          <a:p>
            <a:r>
              <a:rPr lang="en-US" sz="2400" dirty="0" smtClean="0">
                <a:latin typeface="Arial" panose="020B0604020202020204" pitchFamily="34" charset="0"/>
                <a:cs typeface="Arial" panose="020B0604020202020204" pitchFamily="34" charset="0"/>
              </a:rPr>
              <a:t>If you have questions about the content of this presentation or items that weren’t covered that you would like addressed, please let us know!</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endParaRPr lang="en-US" sz="2400" dirty="0" smtClean="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endParaRPr lang="en-US" sz="2400" dirty="0" smtClean="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stretch>
            <a:fillRect/>
          </a:stretch>
        </p:blipFill>
        <p:spPr>
          <a:xfrm>
            <a:off x="486817" y="2651267"/>
            <a:ext cx="8932486" cy="3984966"/>
          </a:xfrm>
          <a:prstGeom prst="rect">
            <a:avLst/>
          </a:prstGeom>
          <a:ln w="19050">
            <a:solidFill>
              <a:srgbClr val="006340"/>
            </a:solidFill>
          </a:ln>
        </p:spPr>
      </p:pic>
      <p:pic>
        <p:nvPicPr>
          <p:cNvPr id="8"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45637" y="5810786"/>
            <a:ext cx="2350008" cy="883697"/>
          </a:xfrm>
          <a:prstGeom prst="rect">
            <a:avLst/>
          </a:prstGeom>
        </p:spPr>
      </p:pic>
    </p:spTree>
    <p:extLst>
      <p:ext uri="{BB962C8B-B14F-4D97-AF65-F5344CB8AC3E}">
        <p14:creationId xmlns:p14="http://schemas.microsoft.com/office/powerpoint/2010/main" val="1035705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253914"/>
            <a:ext cx="10515600" cy="1325563"/>
          </a:xfrm>
        </p:spPr>
        <p:txBody>
          <a:bodyPr>
            <a:normAutofit/>
          </a:bodyPr>
          <a:lstStyle/>
          <a:p>
            <a:pPr algn="ctr"/>
            <a:r>
              <a:rPr lang="en-US" sz="4000" b="1" dirty="0" smtClean="0">
                <a:solidFill>
                  <a:srgbClr val="006340"/>
                </a:solidFill>
                <a:latin typeface="Arial" panose="020B0604020202020204" pitchFamily="34" charset="0"/>
                <a:cs typeface="Arial" panose="020B0604020202020204" pitchFamily="34" charset="0"/>
              </a:rPr>
              <a:t>What does an hour cost?</a:t>
            </a:r>
            <a:endParaRPr lang="en-US" sz="4000" b="1" dirty="0">
              <a:solidFill>
                <a:srgbClr val="006340"/>
              </a:solidFill>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a:xfrm>
            <a:off x="111252" y="1825625"/>
            <a:ext cx="11969496" cy="4351338"/>
          </a:xfrm>
        </p:spPr>
        <p:txBody>
          <a:bodyPr>
            <a:normAutofit fontScale="92500" lnSpcReduction="10000"/>
          </a:bodyPr>
          <a:lstStyle/>
          <a:p>
            <a:pPr marL="0" indent="0" algn="ctr">
              <a:buNone/>
            </a:pPr>
            <a:r>
              <a:rPr lang="en-US" sz="2400" dirty="0" smtClean="0">
                <a:latin typeface="Arial" panose="020B0604020202020204" pitchFamily="34" charset="0"/>
                <a:cs typeface="Arial" panose="020B0604020202020204" pitchFamily="34" charset="0"/>
              </a:rPr>
              <a:t>The cost of an employee’s work can be calculated as follows:</a:t>
            </a:r>
            <a:br>
              <a:rPr lang="en-US" sz="2400" dirty="0" smtClean="0">
                <a:latin typeface="Arial" panose="020B0604020202020204" pitchFamily="34" charset="0"/>
                <a:cs typeface="Arial" panose="020B0604020202020204" pitchFamily="34" charset="0"/>
              </a:rPr>
            </a:br>
            <a:r>
              <a:rPr lang="en-US" sz="2400" b="1" dirty="0" smtClean="0">
                <a:solidFill>
                  <a:srgbClr val="006340"/>
                </a:solidFill>
                <a:latin typeface="Arial" panose="020B0604020202020204" pitchFamily="34" charset="0"/>
                <a:cs typeface="Arial" panose="020B0604020202020204" pitchFamily="34" charset="0"/>
              </a:rPr>
              <a:t/>
            </a:r>
            <a:br>
              <a:rPr lang="en-US" sz="2400" b="1" dirty="0" smtClean="0">
                <a:solidFill>
                  <a:srgbClr val="006340"/>
                </a:solidFill>
                <a:latin typeface="Arial" panose="020B0604020202020204" pitchFamily="34" charset="0"/>
                <a:cs typeface="Arial" panose="020B0604020202020204" pitchFamily="34" charset="0"/>
              </a:rPr>
            </a:br>
            <a:r>
              <a:rPr lang="en-US" sz="2400" b="1" dirty="0" smtClean="0">
                <a:solidFill>
                  <a:srgbClr val="006340"/>
                </a:solidFill>
                <a:latin typeface="Arial" panose="020B0604020202020204" pitchFamily="34" charset="0"/>
                <a:cs typeface="Arial" panose="020B0604020202020204" pitchFamily="34" charset="0"/>
              </a:rPr>
              <a:t>Hours	X	Pay Rate	X	Employer Tax Rate		=	Cost of the Hours</a:t>
            </a:r>
          </a:p>
          <a:p>
            <a:pPr marL="0" indent="0" algn="ctr">
              <a:buNone/>
            </a:pPr>
            <a:endParaRPr lang="en-US" sz="2400" dirty="0" smtClean="0">
              <a:latin typeface="Arial" panose="020B0604020202020204" pitchFamily="34" charset="0"/>
              <a:cs typeface="Arial" panose="020B0604020202020204" pitchFamily="34" charset="0"/>
            </a:endParaRPr>
          </a:p>
          <a:p>
            <a:pPr marL="0" indent="0" algn="ctr">
              <a:buNone/>
            </a:pPr>
            <a:r>
              <a:rPr lang="en-US" sz="2400" i="1" dirty="0">
                <a:latin typeface="Arial" panose="020B0604020202020204" pitchFamily="34" charset="0"/>
                <a:cs typeface="Arial" panose="020B0604020202020204" pitchFamily="34" charset="0"/>
              </a:rPr>
              <a:t>E</a:t>
            </a:r>
            <a:r>
              <a:rPr lang="en-US" sz="2400" i="1" dirty="0" smtClean="0">
                <a:latin typeface="Arial" panose="020B0604020202020204" pitchFamily="34" charset="0"/>
                <a:cs typeface="Arial" panose="020B0604020202020204" pitchFamily="34" charset="0"/>
              </a:rPr>
              <a:t>xample-</a:t>
            </a:r>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One hour of John’s time would cost you the following:</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r>
              <a:rPr lang="en-US" sz="2400" b="1" dirty="0" smtClean="0">
                <a:solidFill>
                  <a:srgbClr val="006340"/>
                </a:solidFill>
                <a:latin typeface="Arial" panose="020B0604020202020204" pitchFamily="34" charset="0"/>
                <a:cs typeface="Arial" panose="020B0604020202020204" pitchFamily="34" charset="0"/>
              </a:rPr>
              <a:t>1 hour		X	$15.00		X	1.1108 (11.08% tax rate)	=	$16.66</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p:txBody>
      </p:sp>
      <p:pic>
        <p:nvPicPr>
          <p:cNvPr id="5"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45637" y="5810786"/>
            <a:ext cx="2350008" cy="883697"/>
          </a:xfrm>
          <a:prstGeom prst="rect">
            <a:avLst/>
          </a:prstGeom>
        </p:spPr>
      </p:pic>
    </p:spTree>
    <p:extLst>
      <p:ext uri="{BB962C8B-B14F-4D97-AF65-F5344CB8AC3E}">
        <p14:creationId xmlns:p14="http://schemas.microsoft.com/office/powerpoint/2010/main" val="3405530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223515"/>
            <a:ext cx="10515600" cy="1325563"/>
          </a:xfrm>
        </p:spPr>
        <p:txBody>
          <a:bodyPr>
            <a:normAutofit/>
          </a:bodyPr>
          <a:lstStyle/>
          <a:p>
            <a:pPr algn="ctr"/>
            <a:r>
              <a:rPr lang="en-US" sz="4000" b="1" dirty="0" smtClean="0">
                <a:solidFill>
                  <a:srgbClr val="006340"/>
                </a:solidFill>
                <a:latin typeface="Arial" panose="020B0604020202020204" pitchFamily="34" charset="0"/>
                <a:cs typeface="Arial" panose="020B0604020202020204" pitchFamily="34" charset="0"/>
              </a:rPr>
              <a:t>How many hours do I have?</a:t>
            </a:r>
            <a:endParaRPr lang="en-US" sz="4000" b="1" dirty="0">
              <a:solidFill>
                <a:srgbClr val="006340"/>
              </a:solidFill>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p:txBody>
          <a:bodyPr>
            <a:normAutofit/>
          </a:bodyPr>
          <a:lstStyle/>
          <a:p>
            <a:pPr marL="0" indent="0">
              <a:buNone/>
            </a:pPr>
            <a:endParaRPr lang="en-US" dirty="0"/>
          </a:p>
          <a:p>
            <a:pPr marL="0" indent="0">
              <a:buNone/>
            </a:pPr>
            <a:r>
              <a:rPr lang="en-US" dirty="0" smtClean="0"/>
              <a:t/>
            </a:r>
            <a:br>
              <a:rPr lang="en-US" dirty="0" smtClean="0"/>
            </a:br>
            <a:endParaRPr lang="en-US" dirty="0" smtClean="0"/>
          </a:p>
        </p:txBody>
      </p:sp>
      <p:sp>
        <p:nvSpPr>
          <p:cNvPr id="2" name="TextBox 1"/>
          <p:cNvSpPr txBox="1"/>
          <p:nvPr/>
        </p:nvSpPr>
        <p:spPr>
          <a:xfrm>
            <a:off x="1745225" y="1448343"/>
            <a:ext cx="8701549" cy="5509200"/>
          </a:xfrm>
          <a:prstGeom prst="rect">
            <a:avLst/>
          </a:prstGeom>
          <a:noFill/>
        </p:spPr>
        <p:txBody>
          <a:bodyPr wrap="square" rtlCol="0">
            <a:spAutoFit/>
          </a:bodyPr>
          <a:lstStyle/>
          <a:p>
            <a:pPr algn="ctr"/>
            <a:r>
              <a:rPr lang="en-US" sz="2200" dirty="0" smtClean="0">
                <a:latin typeface="Arial" panose="020B0604020202020204" pitchFamily="34" charset="0"/>
                <a:cs typeface="Arial" panose="020B0604020202020204" pitchFamily="34" charset="0"/>
              </a:rPr>
              <a:t>The amount of hours you can submit and remain within your authorized funding can be found by taking your authorized funding amount and dividing it by the cost of one hour of an employee’s work.</a:t>
            </a:r>
            <a:br>
              <a:rPr lang="en-US" sz="2200" dirty="0" smtClean="0">
                <a:latin typeface="Arial" panose="020B0604020202020204" pitchFamily="34" charset="0"/>
                <a:cs typeface="Arial" panose="020B0604020202020204" pitchFamily="34" charset="0"/>
              </a:rPr>
            </a:br>
            <a:r>
              <a:rPr lang="en-US" sz="2200" dirty="0" smtClean="0">
                <a:latin typeface="Arial" panose="020B0604020202020204" pitchFamily="34" charset="0"/>
                <a:cs typeface="Arial" panose="020B0604020202020204" pitchFamily="34" charset="0"/>
              </a:rPr>
              <a:t/>
            </a:r>
            <a:br>
              <a:rPr lang="en-US" sz="2200" dirty="0" smtClean="0">
                <a:latin typeface="Arial" panose="020B0604020202020204" pitchFamily="34" charset="0"/>
                <a:cs typeface="Arial" panose="020B0604020202020204" pitchFamily="34" charset="0"/>
              </a:rPr>
            </a:br>
            <a:r>
              <a:rPr lang="en-US" sz="2200" i="1" dirty="0" smtClean="0">
                <a:latin typeface="Arial" panose="020B0604020202020204" pitchFamily="34" charset="0"/>
                <a:cs typeface="Arial" panose="020B0604020202020204" pitchFamily="34" charset="0"/>
              </a:rPr>
              <a:t>Example</a:t>
            </a:r>
          </a:p>
          <a:p>
            <a:pPr algn="ctr"/>
            <a:endParaRPr lang="en-US" sz="2200" i="1" dirty="0">
              <a:latin typeface="Arial" panose="020B0604020202020204" pitchFamily="34" charset="0"/>
              <a:cs typeface="Arial" panose="020B0604020202020204" pitchFamily="34" charset="0"/>
            </a:endParaRPr>
          </a:p>
          <a:p>
            <a:pPr algn="ctr"/>
            <a:r>
              <a:rPr lang="en-US" sz="2200" dirty="0" smtClean="0">
                <a:latin typeface="Arial" panose="020B0604020202020204" pitchFamily="34" charset="0"/>
                <a:cs typeface="Arial" panose="020B0604020202020204" pitchFamily="34" charset="0"/>
              </a:rPr>
              <a:t>You have $1000.00 of funding. </a:t>
            </a:r>
            <a:br>
              <a:rPr lang="en-US" sz="2200" dirty="0" smtClean="0">
                <a:latin typeface="Arial" panose="020B0604020202020204" pitchFamily="34" charset="0"/>
                <a:cs typeface="Arial" panose="020B0604020202020204" pitchFamily="34" charset="0"/>
              </a:rPr>
            </a:br>
            <a:r>
              <a:rPr lang="en-US" sz="2200" dirty="0" smtClean="0">
                <a:latin typeface="Arial" panose="020B0604020202020204" pitchFamily="34" charset="0"/>
                <a:cs typeface="Arial" panose="020B0604020202020204" pitchFamily="34" charset="0"/>
              </a:rPr>
              <a:t>Your employee John Doe is paid $15.00 an hour and your employer tax rate is 11.08%. </a:t>
            </a:r>
            <a:br>
              <a:rPr lang="en-US" sz="2200" dirty="0" smtClean="0">
                <a:latin typeface="Arial" panose="020B0604020202020204" pitchFamily="34" charset="0"/>
                <a:cs typeface="Arial" panose="020B0604020202020204" pitchFamily="34" charset="0"/>
              </a:rPr>
            </a:br>
            <a:r>
              <a:rPr lang="en-US" sz="2200" dirty="0" smtClean="0">
                <a:latin typeface="Arial" panose="020B0604020202020204" pitchFamily="34" charset="0"/>
                <a:cs typeface="Arial" panose="020B0604020202020204" pitchFamily="34" charset="0"/>
              </a:rPr>
              <a:t>The number of hours you can submit then would be</a:t>
            </a:r>
            <a:br>
              <a:rPr lang="en-US" sz="2200" dirty="0" smtClean="0">
                <a:latin typeface="Arial" panose="020B0604020202020204" pitchFamily="34" charset="0"/>
                <a:cs typeface="Arial" panose="020B0604020202020204" pitchFamily="34" charset="0"/>
              </a:rPr>
            </a:br>
            <a:endParaRPr lang="en-US" sz="2200" dirty="0" smtClean="0">
              <a:latin typeface="Arial" panose="020B0604020202020204" pitchFamily="34" charset="0"/>
              <a:cs typeface="Arial" panose="020B0604020202020204" pitchFamily="34" charset="0"/>
            </a:endParaRPr>
          </a:p>
          <a:p>
            <a:pPr algn="ctr"/>
            <a:r>
              <a:rPr lang="en-US" sz="2200" b="1" dirty="0" smtClean="0">
                <a:solidFill>
                  <a:srgbClr val="006340"/>
                </a:solidFill>
                <a:latin typeface="Arial" panose="020B0604020202020204" pitchFamily="34" charset="0"/>
                <a:cs typeface="Arial" panose="020B0604020202020204" pitchFamily="34" charset="0"/>
              </a:rPr>
              <a:t>$1,000.00 ÷ ($15.00 X 1.1108 employer tax rate) = 60.02 hours</a:t>
            </a:r>
          </a:p>
          <a:p>
            <a:pPr algn="ctr"/>
            <a:endParaRPr lang="en-US" sz="2200" b="1" dirty="0">
              <a:solidFill>
                <a:srgbClr val="006340"/>
              </a:solidFill>
              <a:latin typeface="Arial" panose="020B0604020202020204" pitchFamily="34" charset="0"/>
              <a:cs typeface="Arial" panose="020B0604020202020204" pitchFamily="34" charset="0"/>
            </a:endParaRPr>
          </a:p>
          <a:p>
            <a:pPr algn="ctr"/>
            <a:r>
              <a:rPr lang="en-US" sz="2200" dirty="0" smtClean="0">
                <a:latin typeface="Arial" panose="020B0604020202020204" pitchFamily="34" charset="0"/>
                <a:cs typeface="Arial" panose="020B0604020202020204" pitchFamily="34" charset="0"/>
              </a:rPr>
              <a:t/>
            </a:r>
            <a:br>
              <a:rPr lang="en-US" sz="2200" dirty="0" smtClean="0">
                <a:latin typeface="Arial" panose="020B0604020202020204" pitchFamily="34" charset="0"/>
                <a:cs typeface="Arial" panose="020B0604020202020204" pitchFamily="34" charset="0"/>
              </a:rPr>
            </a:br>
            <a:endParaRPr lang="en-US" sz="2200" dirty="0">
              <a:latin typeface="Arial" panose="020B0604020202020204" pitchFamily="34" charset="0"/>
              <a:cs typeface="Arial" panose="020B0604020202020204" pitchFamily="34" charset="0"/>
            </a:endParaRPr>
          </a:p>
        </p:txBody>
      </p:sp>
      <p:pic>
        <p:nvPicPr>
          <p:cNvPr id="9"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45637" y="5810786"/>
            <a:ext cx="2350008" cy="883697"/>
          </a:xfrm>
          <a:prstGeom prst="rect">
            <a:avLst/>
          </a:prstGeom>
        </p:spPr>
      </p:pic>
    </p:spTree>
    <p:extLst>
      <p:ext uri="{BB962C8B-B14F-4D97-AF65-F5344CB8AC3E}">
        <p14:creationId xmlns:p14="http://schemas.microsoft.com/office/powerpoint/2010/main" val="3415270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500062"/>
            <a:ext cx="10515600" cy="1325563"/>
          </a:xfrm>
        </p:spPr>
        <p:txBody>
          <a:bodyPr>
            <a:normAutofit/>
          </a:bodyPr>
          <a:lstStyle/>
          <a:p>
            <a:pPr algn="ctr"/>
            <a:r>
              <a:rPr lang="en-US" sz="4000" b="1" dirty="0" smtClean="0">
                <a:solidFill>
                  <a:srgbClr val="006340"/>
                </a:solidFill>
                <a:latin typeface="Arial" panose="020B0604020202020204" pitchFamily="34" charset="0"/>
                <a:cs typeface="Arial" panose="020B0604020202020204" pitchFamily="34" charset="0"/>
              </a:rPr>
              <a:t>How do my hours interact with my authorized funding? (cont.)</a:t>
            </a:r>
            <a:endParaRPr lang="en-US" sz="4000" b="1" dirty="0">
              <a:solidFill>
                <a:srgbClr val="006340"/>
              </a:solidFill>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p:txBody>
          <a:bodyPr>
            <a:normAutofit/>
          </a:bodyPr>
          <a:lstStyle/>
          <a:p>
            <a:pPr marL="0" indent="0">
              <a:buNone/>
            </a:pPr>
            <a:endParaRPr lang="en-US" dirty="0"/>
          </a:p>
          <a:p>
            <a:pPr marL="0" indent="0">
              <a:buNone/>
            </a:pPr>
            <a:r>
              <a:rPr lang="en-US" dirty="0" smtClean="0"/>
              <a:t/>
            </a:r>
            <a:br>
              <a:rPr lang="en-US" dirty="0" smtClean="0"/>
            </a:br>
            <a:endParaRPr lang="en-US" dirty="0" smtClean="0"/>
          </a:p>
        </p:txBody>
      </p:sp>
      <p:sp>
        <p:nvSpPr>
          <p:cNvPr id="2" name="TextBox 1"/>
          <p:cNvSpPr txBox="1"/>
          <p:nvPr/>
        </p:nvSpPr>
        <p:spPr>
          <a:xfrm>
            <a:off x="619432" y="2143512"/>
            <a:ext cx="10734368" cy="4216539"/>
          </a:xfrm>
          <a:prstGeom prst="rect">
            <a:avLst/>
          </a:prstGeom>
          <a:noFill/>
        </p:spPr>
        <p:txBody>
          <a:bodyPr wrap="square" rtlCol="0">
            <a:spAutoFit/>
          </a:bodyPr>
          <a:lstStyle/>
          <a:p>
            <a:pPr algn="ctr"/>
            <a:r>
              <a:rPr lang="en-US" sz="2400" dirty="0" smtClean="0">
                <a:latin typeface="Arial" panose="020B0604020202020204" pitchFamily="34" charset="0"/>
                <a:cs typeface="Arial" panose="020B0604020202020204" pitchFamily="34" charset="0"/>
              </a:rPr>
              <a:t>Knowing that cost determines how many hours you can submit and remain within your authorized funding, there are several factors you will want to keep in mind:</a:t>
            </a:r>
            <a:br>
              <a:rPr lang="en-US" sz="2400" dirty="0" smtClean="0">
                <a:latin typeface="Arial" panose="020B0604020202020204" pitchFamily="34" charset="0"/>
                <a:cs typeface="Arial" panose="020B0604020202020204" pitchFamily="34" charset="0"/>
              </a:rPr>
            </a:br>
            <a:endParaRPr lang="en-US" sz="2400" dirty="0" smtClean="0">
              <a:latin typeface="Arial" panose="020B0604020202020204" pitchFamily="34" charset="0"/>
              <a:cs typeface="Arial" panose="020B0604020202020204" pitchFamily="34" charset="0"/>
            </a:endParaRPr>
          </a:p>
          <a:p>
            <a:pPr marL="342900" indent="-342900" algn="ctr">
              <a:buFont typeface="Arial" panose="020B0604020202020204" pitchFamily="34" charset="0"/>
              <a:buChar char="•"/>
            </a:pPr>
            <a:r>
              <a:rPr lang="en-US" sz="2400" dirty="0">
                <a:latin typeface="Arial" panose="020B0604020202020204" pitchFamily="34" charset="0"/>
                <a:cs typeface="Arial" panose="020B0604020202020204" pitchFamily="34" charset="0"/>
              </a:rPr>
              <a:t>The pay rate for the employee submitting hours</a:t>
            </a:r>
          </a:p>
          <a:p>
            <a:pPr marL="342900" indent="-342900" algn="ctr">
              <a:buFont typeface="Arial" panose="020B0604020202020204" pitchFamily="34" charset="0"/>
              <a:buChar char="•"/>
            </a:pPr>
            <a:r>
              <a:rPr lang="en-US" sz="2400" dirty="0">
                <a:latin typeface="Arial" panose="020B0604020202020204" pitchFamily="34" charset="0"/>
                <a:cs typeface="Arial" panose="020B0604020202020204" pitchFamily="34" charset="0"/>
              </a:rPr>
              <a:t>If overtime occurs</a:t>
            </a:r>
          </a:p>
          <a:p>
            <a:pPr marL="342900" indent="-342900" algn="ctr">
              <a:buFont typeface="Arial" panose="020B0604020202020204" pitchFamily="34" charset="0"/>
              <a:buChar char="•"/>
            </a:pPr>
            <a:r>
              <a:rPr lang="en-US" sz="2400" dirty="0">
                <a:latin typeface="Arial" panose="020B0604020202020204" pitchFamily="34" charset="0"/>
                <a:cs typeface="Arial" panose="020B0604020202020204" pitchFamily="34" charset="0"/>
              </a:rPr>
              <a:t>The employer tax rate for the employee submitting hours</a:t>
            </a:r>
            <a:r>
              <a:rPr lang="en-US" sz="2400" dirty="0" smtClean="0">
                <a:latin typeface="Arial" panose="020B0604020202020204" pitchFamily="34" charset="0"/>
                <a:cs typeface="Arial" panose="020B0604020202020204" pitchFamily="34" charset="0"/>
              </a:rPr>
              <a:t>.</a:t>
            </a:r>
          </a:p>
          <a:p>
            <a:pPr marL="342900" indent="-342900" algn="ctr">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algn="ctr"/>
            <a:r>
              <a:rPr lang="en-US" sz="2400" dirty="0" smtClean="0">
                <a:latin typeface="Arial" panose="020B0604020202020204" pitchFamily="34" charset="0"/>
                <a:cs typeface="Arial" panose="020B0604020202020204" pitchFamily="34" charset="0"/>
              </a:rPr>
              <a:t>All of the above can impact whether the hours you are submitting remain within your authorized funding or exceed it.</a:t>
            </a:r>
            <a:r>
              <a:rPr lang="en-US" sz="2800" dirty="0" smtClean="0">
                <a:latin typeface="Arial" panose="020B0604020202020204" pitchFamily="34" charset="0"/>
                <a:cs typeface="Arial" panose="020B0604020202020204" pitchFamily="34" charset="0"/>
              </a:rPr>
              <a:t/>
            </a:r>
            <a:br>
              <a:rPr lang="en-US" sz="2800" dirty="0" smtClean="0">
                <a:latin typeface="Arial" panose="020B0604020202020204" pitchFamily="34" charset="0"/>
                <a:cs typeface="Arial" panose="020B0604020202020204" pitchFamily="34" charset="0"/>
              </a:rPr>
            </a:br>
            <a:endParaRPr lang="en-US" sz="2800" dirty="0">
              <a:latin typeface="Arial" panose="020B0604020202020204" pitchFamily="34" charset="0"/>
              <a:cs typeface="Arial" panose="020B0604020202020204" pitchFamily="34" charset="0"/>
            </a:endParaRPr>
          </a:p>
        </p:txBody>
      </p:sp>
      <p:pic>
        <p:nvPicPr>
          <p:cNvPr id="8"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45637" y="5810786"/>
            <a:ext cx="2350008" cy="883697"/>
          </a:xfrm>
          <a:prstGeom prst="rect">
            <a:avLst/>
          </a:prstGeom>
        </p:spPr>
      </p:pic>
    </p:spTree>
    <p:extLst>
      <p:ext uri="{BB962C8B-B14F-4D97-AF65-F5344CB8AC3E}">
        <p14:creationId xmlns:p14="http://schemas.microsoft.com/office/powerpoint/2010/main" val="1925124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278627"/>
            <a:ext cx="10515600" cy="1325563"/>
          </a:xfrm>
        </p:spPr>
        <p:txBody>
          <a:bodyPr>
            <a:normAutofit/>
          </a:bodyPr>
          <a:lstStyle/>
          <a:p>
            <a:pPr algn="ctr"/>
            <a:r>
              <a:rPr lang="en-US" sz="4000" b="1" dirty="0" smtClean="0">
                <a:solidFill>
                  <a:srgbClr val="006340"/>
                </a:solidFill>
                <a:latin typeface="Arial" panose="020B0604020202020204" pitchFamily="34" charset="0"/>
                <a:cs typeface="Arial" panose="020B0604020202020204" pitchFamily="34" charset="0"/>
              </a:rPr>
              <a:t>Employees with Different Pay Rates</a:t>
            </a:r>
            <a:endParaRPr lang="en-US" sz="4000" b="1" dirty="0">
              <a:solidFill>
                <a:srgbClr val="006340"/>
              </a:solidFill>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p:txBody>
          <a:bodyPr>
            <a:normAutofit/>
          </a:bodyPr>
          <a:lstStyle/>
          <a:p>
            <a:pPr marL="0" indent="0">
              <a:buNone/>
            </a:pPr>
            <a:endParaRPr lang="en-US" dirty="0"/>
          </a:p>
          <a:p>
            <a:pPr marL="0" indent="0">
              <a:buNone/>
            </a:pPr>
            <a:r>
              <a:rPr lang="en-US" dirty="0" smtClean="0"/>
              <a:t/>
            </a:r>
            <a:br>
              <a:rPr lang="en-US" dirty="0" smtClean="0"/>
            </a:br>
            <a:endParaRPr lang="en-US" dirty="0" smtClean="0"/>
          </a:p>
        </p:txBody>
      </p:sp>
      <p:sp>
        <p:nvSpPr>
          <p:cNvPr id="2" name="TextBox 1"/>
          <p:cNvSpPr txBox="1"/>
          <p:nvPr/>
        </p:nvSpPr>
        <p:spPr>
          <a:xfrm>
            <a:off x="619432" y="1690688"/>
            <a:ext cx="10734368" cy="4339650"/>
          </a:xfrm>
          <a:prstGeom prst="rect">
            <a:avLst/>
          </a:prstGeom>
          <a:noFill/>
        </p:spPr>
        <p:txBody>
          <a:bodyPr wrap="square" rtlCol="0">
            <a:spAutoFit/>
          </a:bodyPr>
          <a:lstStyle/>
          <a:p>
            <a:pPr algn="ctr"/>
            <a:r>
              <a:rPr lang="en-US" sz="2800" dirty="0" smtClean="0">
                <a:latin typeface="Arial" panose="020B0604020202020204" pitchFamily="34" charset="0"/>
                <a:cs typeface="Arial" panose="020B0604020202020204" pitchFamily="34" charset="0"/>
              </a:rPr>
              <a:t>If your employees have the same pay rates as one another, hours can be worked interchangeably without much impact on how this will use your authorized funding </a:t>
            </a:r>
            <a:r>
              <a:rPr lang="en-US" sz="2800" dirty="0">
                <a:latin typeface="Arial" panose="020B0604020202020204" pitchFamily="34" charset="0"/>
                <a:cs typeface="Arial" panose="020B0604020202020204" pitchFamily="34" charset="0"/>
              </a:rPr>
              <a:t>(assuming there is no overtime and the employee’s have the same employer tax rate for their hours).</a:t>
            </a:r>
            <a:br>
              <a:rPr lang="en-US" sz="2800" dirty="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
            </a:r>
            <a:br>
              <a:rPr lang="en-US" sz="2800"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If however your employees have different pay rates, hours being worked by one employee vs another can greatly impact the number of hours you can submit and be within authorized funding.</a:t>
            </a:r>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pic>
        <p:nvPicPr>
          <p:cNvPr id="8"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45637" y="5810786"/>
            <a:ext cx="2350008" cy="883697"/>
          </a:xfrm>
          <a:prstGeom prst="rect">
            <a:avLst/>
          </a:prstGeom>
        </p:spPr>
      </p:pic>
    </p:spTree>
    <p:extLst>
      <p:ext uri="{BB962C8B-B14F-4D97-AF65-F5344CB8AC3E}">
        <p14:creationId xmlns:p14="http://schemas.microsoft.com/office/powerpoint/2010/main" val="3619936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pPr algn="ctr"/>
            <a:r>
              <a:rPr lang="en-US" sz="4000" b="1" dirty="0" smtClean="0">
                <a:solidFill>
                  <a:srgbClr val="006340"/>
                </a:solidFill>
                <a:latin typeface="Arial" panose="020B0604020202020204" pitchFamily="34" charset="0"/>
                <a:cs typeface="Arial" panose="020B0604020202020204" pitchFamily="34" charset="0"/>
              </a:rPr>
              <a:t>Employees with Different Pay Rates (cont.)</a:t>
            </a:r>
            <a:endParaRPr lang="en-US" sz="4000" b="1" dirty="0">
              <a:solidFill>
                <a:srgbClr val="006340"/>
              </a:solidFill>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p:txBody>
          <a:bodyPr>
            <a:normAutofit/>
          </a:bodyPr>
          <a:lstStyle/>
          <a:p>
            <a:pPr marL="0" indent="0">
              <a:buNone/>
            </a:pPr>
            <a:endParaRPr lang="en-US" dirty="0"/>
          </a:p>
          <a:p>
            <a:pPr marL="0" indent="0">
              <a:buNone/>
            </a:pPr>
            <a:r>
              <a:rPr lang="en-US" dirty="0" smtClean="0"/>
              <a:t/>
            </a:r>
            <a:br>
              <a:rPr lang="en-US" dirty="0" smtClean="0"/>
            </a:br>
            <a:endParaRPr lang="en-US" dirty="0" smtClean="0"/>
          </a:p>
        </p:txBody>
      </p:sp>
      <p:sp>
        <p:nvSpPr>
          <p:cNvPr id="2" name="TextBox 1"/>
          <p:cNvSpPr txBox="1"/>
          <p:nvPr/>
        </p:nvSpPr>
        <p:spPr>
          <a:xfrm>
            <a:off x="619432" y="1690688"/>
            <a:ext cx="10734368" cy="5324535"/>
          </a:xfrm>
          <a:prstGeom prst="rect">
            <a:avLst/>
          </a:prstGeom>
          <a:noFill/>
        </p:spPr>
        <p:txBody>
          <a:bodyPr wrap="square" rtlCol="0">
            <a:spAutoFit/>
          </a:bodyPr>
          <a:lstStyle/>
          <a:p>
            <a:pPr algn="ctr"/>
            <a:r>
              <a:rPr lang="en-US" sz="2000" dirty="0" smtClean="0">
                <a:latin typeface="Arial" panose="020B0604020202020204" pitchFamily="34" charset="0"/>
                <a:cs typeface="Arial" panose="020B0604020202020204" pitchFamily="34" charset="0"/>
              </a:rPr>
              <a:t>John provides In Home Support (IHS) at $15.00 an hour. You are anticipating that he will work 70 hours. </a:t>
            </a:r>
            <a:br>
              <a:rPr lang="en-US"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Sarah provides IHS at $16.00 an hour. You are anticipating that she will work 60 hours.</a:t>
            </a:r>
            <a:br>
              <a:rPr lang="en-US"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Submitting 130 hours this way will exactly use your authorized funding.</a:t>
            </a:r>
            <a:br>
              <a:rPr lang="en-US"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If they were to submit these hours (and no overtime occurs), the cost would be</a:t>
            </a:r>
            <a:br>
              <a:rPr lang="en-US" sz="2000" dirty="0" smtClean="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algn="ctr"/>
            <a:r>
              <a:rPr lang="en-US" sz="2000" b="1" dirty="0" smtClean="0">
                <a:solidFill>
                  <a:srgbClr val="006340"/>
                </a:solidFill>
                <a:latin typeface="Arial" panose="020B0604020202020204" pitchFamily="34" charset="0"/>
                <a:cs typeface="Arial" panose="020B0604020202020204" pitchFamily="34" charset="0"/>
              </a:rPr>
              <a:t>John-70 hours		X	$15.00		X	1.1108	=	$1166.34</a:t>
            </a:r>
            <a:r>
              <a:rPr lang="en-US" sz="2000" dirty="0" smtClean="0">
                <a:solidFill>
                  <a:srgbClr val="006340"/>
                </a:solidFill>
                <a:latin typeface="Arial" panose="020B0604020202020204" pitchFamily="34" charset="0"/>
                <a:cs typeface="Arial" panose="020B0604020202020204" pitchFamily="34" charset="0"/>
              </a:rPr>
              <a:t/>
            </a:r>
            <a:br>
              <a:rPr lang="en-US" sz="2000" dirty="0" smtClean="0">
                <a:solidFill>
                  <a:srgbClr val="006340"/>
                </a:solidFill>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en-US" sz="2000" b="1" dirty="0" smtClean="0">
                <a:solidFill>
                  <a:srgbClr val="006340"/>
                </a:solidFill>
                <a:latin typeface="Arial" panose="020B0604020202020204" pitchFamily="34" charset="0"/>
                <a:cs typeface="Arial" panose="020B0604020202020204" pitchFamily="34" charset="0"/>
              </a:rPr>
              <a:t>+</a:t>
            </a: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endParaRPr lang="en-US" sz="2000" dirty="0" smtClean="0">
              <a:latin typeface="Arial" panose="020B0604020202020204" pitchFamily="34" charset="0"/>
              <a:cs typeface="Arial" panose="020B0604020202020204" pitchFamily="34" charset="0"/>
            </a:endParaRPr>
          </a:p>
          <a:p>
            <a:pPr algn="ctr"/>
            <a:r>
              <a:rPr lang="en-US" sz="2000" b="1" dirty="0" smtClean="0">
                <a:solidFill>
                  <a:srgbClr val="006340"/>
                </a:solidFill>
                <a:latin typeface="Arial" panose="020B0604020202020204" pitchFamily="34" charset="0"/>
                <a:cs typeface="Arial" panose="020B0604020202020204" pitchFamily="34" charset="0"/>
              </a:rPr>
              <a:t>Sarah-60 hours	X	$16.00		X	1.1108	=	$1066.37</a:t>
            </a:r>
            <a:br>
              <a:rPr lang="en-US" sz="2000" b="1" dirty="0" smtClean="0">
                <a:solidFill>
                  <a:srgbClr val="006340"/>
                </a:solidFill>
                <a:latin typeface="Arial" panose="020B0604020202020204" pitchFamily="34" charset="0"/>
                <a:cs typeface="Arial" panose="020B0604020202020204" pitchFamily="34" charset="0"/>
              </a:rPr>
            </a:br>
            <a:r>
              <a:rPr lang="en-US" sz="2000" b="1" dirty="0" smtClean="0">
                <a:latin typeface="Arial" panose="020B0604020202020204" pitchFamily="34" charset="0"/>
                <a:cs typeface="Arial" panose="020B0604020202020204" pitchFamily="34" charset="0"/>
              </a:rPr>
              <a:t>_____________________________________________________________</a:t>
            </a:r>
            <a:br>
              <a:rPr lang="en-US" sz="2000" b="1" dirty="0" smtClean="0">
                <a:latin typeface="Arial" panose="020B0604020202020204" pitchFamily="34" charset="0"/>
                <a:cs typeface="Arial" panose="020B0604020202020204" pitchFamily="34" charset="0"/>
              </a:rPr>
            </a:br>
            <a:r>
              <a:rPr lang="en-US" sz="2000" b="1" dirty="0" smtClean="0">
                <a:latin typeface="Arial" panose="020B0604020202020204" pitchFamily="34" charset="0"/>
                <a:cs typeface="Arial" panose="020B0604020202020204" pitchFamily="34" charset="0"/>
              </a:rPr>
              <a:t>		</a:t>
            </a:r>
            <a:br>
              <a:rPr lang="en-US" sz="2000" b="1" dirty="0" smtClean="0">
                <a:latin typeface="Arial" panose="020B0604020202020204" pitchFamily="34" charset="0"/>
                <a:cs typeface="Arial" panose="020B0604020202020204" pitchFamily="34" charset="0"/>
              </a:rPr>
            </a:br>
            <a:r>
              <a:rPr lang="en-US" sz="2000" b="1" dirty="0" smtClean="0">
                <a:solidFill>
                  <a:srgbClr val="006340"/>
                </a:solidFill>
                <a:latin typeface="Arial" panose="020B0604020202020204" pitchFamily="34" charset="0"/>
                <a:cs typeface="Arial" panose="020B0604020202020204" pitchFamily="34" charset="0"/>
              </a:rPr>
              <a:t>          $2,232.71	</a:t>
            </a:r>
            <a:r>
              <a:rPr lang="en-US" sz="2000" dirty="0" smtClean="0">
                <a:latin typeface="Arial" panose="020B0604020202020204" pitchFamily="34" charset="0"/>
                <a:cs typeface="Arial" panose="020B0604020202020204" pitchFamily="34" charset="0"/>
              </a:rPr>
              <a:t>	</a:t>
            </a:r>
            <a:br>
              <a:rPr lang="en-US"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p:txBody>
      </p:sp>
      <p:pic>
        <p:nvPicPr>
          <p:cNvPr id="8"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45637" y="5810786"/>
            <a:ext cx="2350008" cy="883697"/>
          </a:xfrm>
          <a:prstGeom prst="rect">
            <a:avLst/>
          </a:prstGeom>
        </p:spPr>
      </p:pic>
    </p:spTree>
    <p:extLst>
      <p:ext uri="{BB962C8B-B14F-4D97-AF65-F5344CB8AC3E}">
        <p14:creationId xmlns:p14="http://schemas.microsoft.com/office/powerpoint/2010/main" val="1504309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pPr algn="ctr"/>
            <a:r>
              <a:rPr lang="en-US" sz="4000" b="1" dirty="0" smtClean="0">
                <a:solidFill>
                  <a:srgbClr val="006340"/>
                </a:solidFill>
                <a:latin typeface="Arial" panose="020B0604020202020204" pitchFamily="34" charset="0"/>
                <a:cs typeface="Arial" panose="020B0604020202020204" pitchFamily="34" charset="0"/>
              </a:rPr>
              <a:t>Employees with Different Pay Rates (cont.)</a:t>
            </a:r>
            <a:endParaRPr lang="en-US" sz="4000" b="1" dirty="0">
              <a:solidFill>
                <a:srgbClr val="006340"/>
              </a:solidFill>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p:txBody>
          <a:bodyPr>
            <a:normAutofit/>
          </a:bodyPr>
          <a:lstStyle/>
          <a:p>
            <a:pPr marL="0" indent="0">
              <a:buNone/>
            </a:pPr>
            <a:endParaRPr lang="en-US" dirty="0"/>
          </a:p>
          <a:p>
            <a:pPr marL="0" indent="0">
              <a:buNone/>
            </a:pPr>
            <a:r>
              <a:rPr lang="en-US" dirty="0" smtClean="0"/>
              <a:t/>
            </a:r>
            <a:br>
              <a:rPr lang="en-US" dirty="0" smtClean="0"/>
            </a:br>
            <a:endParaRPr lang="en-US" dirty="0" smtClean="0"/>
          </a:p>
        </p:txBody>
      </p:sp>
      <p:sp>
        <p:nvSpPr>
          <p:cNvPr id="2" name="TextBox 1"/>
          <p:cNvSpPr txBox="1"/>
          <p:nvPr/>
        </p:nvSpPr>
        <p:spPr>
          <a:xfrm>
            <a:off x="619432" y="1690688"/>
            <a:ext cx="10734368" cy="5016758"/>
          </a:xfrm>
          <a:prstGeom prst="rect">
            <a:avLst/>
          </a:prstGeom>
          <a:noFill/>
        </p:spPr>
        <p:txBody>
          <a:bodyPr wrap="square" rtlCol="0">
            <a:spAutoFit/>
          </a:bodyPr>
          <a:lstStyle/>
          <a:p>
            <a:pPr algn="ctr"/>
            <a:r>
              <a:rPr lang="en-US" sz="2000" dirty="0" smtClean="0">
                <a:latin typeface="Arial" panose="020B0604020202020204" pitchFamily="34" charset="0"/>
                <a:cs typeface="Arial" panose="020B0604020202020204" pitchFamily="34" charset="0"/>
              </a:rPr>
              <a:t>However, let’s say Sarah were to work 70 hours and John only worked 60.</a:t>
            </a:r>
            <a:br>
              <a:rPr lang="en-US"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Even though the same number of hours are used, because Sarah provides IHS at a higher pay rate, submitting hours this way </a:t>
            </a:r>
            <a:r>
              <a:rPr lang="en-US" sz="2000" dirty="0">
                <a:latin typeface="Arial" panose="020B0604020202020204" pitchFamily="34" charset="0"/>
                <a:cs typeface="Arial" panose="020B0604020202020204" pitchFamily="34" charset="0"/>
              </a:rPr>
              <a:t>w</a:t>
            </a:r>
            <a:r>
              <a:rPr lang="en-US" sz="2000" dirty="0" smtClean="0">
                <a:latin typeface="Arial" panose="020B0604020202020204" pitchFamily="34" charset="0"/>
                <a:cs typeface="Arial" panose="020B0604020202020204" pitchFamily="34" charset="0"/>
              </a:rPr>
              <a:t>ould cause you exceed your authorized funding amount.</a:t>
            </a:r>
            <a:br>
              <a:rPr lang="en-US"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If they were to submit these hours, the cost would be</a:t>
            </a:r>
            <a:br>
              <a:rPr lang="en-US" sz="2000" dirty="0" smtClean="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algn="ctr"/>
            <a:r>
              <a:rPr lang="en-US" sz="2000" b="1" dirty="0" smtClean="0">
                <a:solidFill>
                  <a:srgbClr val="006340"/>
                </a:solidFill>
                <a:latin typeface="Arial" panose="020B0604020202020204" pitchFamily="34" charset="0"/>
                <a:cs typeface="Arial" panose="020B0604020202020204" pitchFamily="34" charset="0"/>
              </a:rPr>
              <a:t>John-60 hours		X	$15.00		X	1.1108	=	$999.72</a:t>
            </a:r>
            <a:br>
              <a:rPr lang="en-US" sz="2000" b="1" dirty="0" smtClean="0">
                <a:solidFill>
                  <a:srgbClr val="006340"/>
                </a:solidFill>
                <a:latin typeface="Arial" panose="020B0604020202020204" pitchFamily="34" charset="0"/>
                <a:cs typeface="Arial" panose="020B0604020202020204" pitchFamily="34" charset="0"/>
              </a:rPr>
            </a:br>
            <a:r>
              <a:rPr lang="en-US" sz="2000" b="1" dirty="0" smtClean="0">
                <a:solidFill>
                  <a:srgbClr val="006340"/>
                </a:solidFill>
                <a:latin typeface="Arial" panose="020B0604020202020204" pitchFamily="34" charset="0"/>
                <a:cs typeface="Arial" panose="020B0604020202020204" pitchFamily="34" charset="0"/>
              </a:rPr>
              <a:t/>
            </a:r>
            <a:br>
              <a:rPr lang="en-US" sz="2000" b="1" dirty="0" smtClean="0">
                <a:solidFill>
                  <a:srgbClr val="006340"/>
                </a:solidFill>
                <a:latin typeface="Arial" panose="020B0604020202020204" pitchFamily="34" charset="0"/>
                <a:cs typeface="Arial" panose="020B0604020202020204" pitchFamily="34" charset="0"/>
              </a:rPr>
            </a:br>
            <a:r>
              <a:rPr lang="en-US" sz="2000" b="1" dirty="0" smtClean="0">
                <a:solidFill>
                  <a:srgbClr val="006340"/>
                </a:solidFill>
                <a:latin typeface="Arial" panose="020B0604020202020204" pitchFamily="34" charset="0"/>
                <a:cs typeface="Arial" panose="020B0604020202020204" pitchFamily="34" charset="0"/>
              </a:rPr>
              <a:t>+</a:t>
            </a:r>
            <a:br>
              <a:rPr lang="en-US" sz="2000" b="1" dirty="0" smtClean="0">
                <a:solidFill>
                  <a:srgbClr val="006340"/>
                </a:solidFill>
                <a:latin typeface="Arial" panose="020B0604020202020204" pitchFamily="34" charset="0"/>
                <a:cs typeface="Arial" panose="020B0604020202020204" pitchFamily="34" charset="0"/>
              </a:rPr>
            </a:br>
            <a:endParaRPr lang="en-US" sz="2000" b="1" dirty="0" smtClean="0">
              <a:solidFill>
                <a:srgbClr val="006340"/>
              </a:solidFill>
              <a:latin typeface="Arial" panose="020B0604020202020204" pitchFamily="34" charset="0"/>
              <a:cs typeface="Arial" panose="020B0604020202020204" pitchFamily="34" charset="0"/>
            </a:endParaRPr>
          </a:p>
          <a:p>
            <a:pPr algn="ctr"/>
            <a:r>
              <a:rPr lang="en-US" sz="2000" b="1" dirty="0" smtClean="0">
                <a:solidFill>
                  <a:srgbClr val="006340"/>
                </a:solidFill>
                <a:latin typeface="Arial" panose="020B0604020202020204" pitchFamily="34" charset="0"/>
                <a:cs typeface="Arial" panose="020B0604020202020204" pitchFamily="34" charset="0"/>
              </a:rPr>
              <a:t>Sarah-70 hours	X	$16.00		X	1.1108	=	$1244.10</a:t>
            </a: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en-US" sz="2000" b="1" dirty="0" smtClean="0">
                <a:latin typeface="Arial" panose="020B0604020202020204" pitchFamily="34" charset="0"/>
                <a:cs typeface="Arial" panose="020B0604020202020204" pitchFamily="34" charset="0"/>
              </a:rPr>
              <a:t>_____________________________________________________________</a:t>
            </a:r>
            <a:br>
              <a:rPr lang="en-US" sz="2000" b="1" dirty="0" smtClean="0">
                <a:latin typeface="Arial" panose="020B0604020202020204" pitchFamily="34" charset="0"/>
                <a:cs typeface="Arial" panose="020B0604020202020204" pitchFamily="34" charset="0"/>
              </a:rPr>
            </a:br>
            <a:r>
              <a:rPr lang="en-US" sz="2000" b="1" dirty="0" smtClean="0">
                <a:latin typeface="Arial" panose="020B0604020202020204" pitchFamily="34" charset="0"/>
                <a:cs typeface="Arial" panose="020B0604020202020204" pitchFamily="34" charset="0"/>
              </a:rPr>
              <a:t>		</a:t>
            </a:r>
            <a:br>
              <a:rPr lang="en-US" sz="2000" b="1" dirty="0" smtClean="0">
                <a:latin typeface="Arial" panose="020B0604020202020204" pitchFamily="34" charset="0"/>
                <a:cs typeface="Arial" panose="020B0604020202020204" pitchFamily="34" charset="0"/>
              </a:rPr>
            </a:br>
            <a:r>
              <a:rPr lang="en-US" sz="2000" b="1" dirty="0" smtClean="0">
                <a:solidFill>
                  <a:srgbClr val="FF0000"/>
                </a:solidFill>
                <a:latin typeface="Arial" panose="020B0604020202020204" pitchFamily="34" charset="0"/>
                <a:cs typeface="Arial" panose="020B0604020202020204" pitchFamily="34" charset="0"/>
              </a:rPr>
              <a:t>          $2,243.82	 ($11.11 over authorized funding amount)</a:t>
            </a: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p:txBody>
      </p:sp>
      <p:pic>
        <p:nvPicPr>
          <p:cNvPr id="8"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45637" y="5810786"/>
            <a:ext cx="2350008" cy="883697"/>
          </a:xfrm>
          <a:prstGeom prst="rect">
            <a:avLst/>
          </a:prstGeom>
        </p:spPr>
      </p:pic>
    </p:spTree>
    <p:extLst>
      <p:ext uri="{BB962C8B-B14F-4D97-AF65-F5344CB8AC3E}">
        <p14:creationId xmlns:p14="http://schemas.microsoft.com/office/powerpoint/2010/main" val="99119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pPr algn="ctr"/>
            <a:r>
              <a:rPr lang="en-US" sz="4000" b="1" dirty="0" smtClean="0">
                <a:solidFill>
                  <a:srgbClr val="006340"/>
                </a:solidFill>
                <a:latin typeface="Arial" panose="020B0604020202020204" pitchFamily="34" charset="0"/>
                <a:cs typeface="Arial" panose="020B0604020202020204" pitchFamily="34" charset="0"/>
              </a:rPr>
              <a:t>When you go over your authorized funding amount</a:t>
            </a:r>
            <a:endParaRPr lang="en-US" sz="4000" b="1" dirty="0">
              <a:solidFill>
                <a:srgbClr val="006340"/>
              </a:solidFill>
              <a:latin typeface="Arial" panose="020B0604020202020204" pitchFamily="34" charset="0"/>
              <a:cs typeface="Arial" panose="020B0604020202020204" pitchFamily="34" charset="0"/>
            </a:endParaRPr>
          </a:p>
        </p:txBody>
      </p:sp>
      <p:sp>
        <p:nvSpPr>
          <p:cNvPr id="2" name="TextBox 1"/>
          <p:cNvSpPr txBox="1"/>
          <p:nvPr/>
        </p:nvSpPr>
        <p:spPr>
          <a:xfrm>
            <a:off x="496529" y="1964353"/>
            <a:ext cx="11198942" cy="4893647"/>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When </a:t>
            </a:r>
            <a:r>
              <a:rPr lang="en-US" sz="2400" dirty="0" smtClean="0">
                <a:latin typeface="Arial" panose="020B0604020202020204" pitchFamily="34" charset="0"/>
                <a:cs typeface="Arial" panose="020B0604020202020204" pitchFamily="34" charset="0"/>
              </a:rPr>
              <a:t>you exceed your funding, you </a:t>
            </a:r>
            <a:r>
              <a:rPr lang="en-US" sz="2400" dirty="0">
                <a:latin typeface="Arial" panose="020B0604020202020204" pitchFamily="34" charset="0"/>
                <a:cs typeface="Arial" panose="020B0604020202020204" pitchFamily="34" charset="0"/>
              </a:rPr>
              <a:t>are putting yourself as the employer and your employees at risk with respect to state and federal laws, worker’s compensation and unemployment insurance, as well as Department of Labor regulations.</a:t>
            </a:r>
          </a:p>
          <a:p>
            <a:pPr lvl="0"/>
            <a:endParaRPr lang="en-US" sz="2400" dirty="0" smtClean="0">
              <a:latin typeface="Arial" panose="020B0604020202020204" pitchFamily="34" charset="0"/>
              <a:cs typeface="Arial" panose="020B0604020202020204" pitchFamily="34" charset="0"/>
            </a:endParaRPr>
          </a:p>
          <a:p>
            <a:pPr lvl="0"/>
            <a:r>
              <a:rPr lang="en-US" sz="2400" dirty="0" smtClean="0">
                <a:latin typeface="Arial" panose="020B0604020202020204" pitchFamily="34" charset="0"/>
                <a:cs typeface="Arial" panose="020B0604020202020204" pitchFamily="34" charset="0"/>
              </a:rPr>
              <a:t>In addition to the above, going over your authorized funding can result in</a:t>
            </a:r>
          </a:p>
          <a:p>
            <a:pPr marL="285750" lvl="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Delays </a:t>
            </a:r>
            <a:r>
              <a:rPr lang="en-US" sz="2400" dirty="0">
                <a:latin typeface="Arial" panose="020B0604020202020204" pitchFamily="34" charset="0"/>
                <a:cs typeface="Arial" panose="020B0604020202020204" pitchFamily="34" charset="0"/>
              </a:rPr>
              <a:t>in employee </a:t>
            </a:r>
            <a:r>
              <a:rPr lang="en-US" sz="2400" dirty="0" smtClean="0">
                <a:latin typeface="Arial" panose="020B0604020202020204" pitchFamily="34" charset="0"/>
                <a:cs typeface="Arial" panose="020B0604020202020204" pitchFamily="34" charset="0"/>
              </a:rPr>
              <a:t>payroll</a:t>
            </a:r>
          </a:p>
          <a:p>
            <a:pPr marL="285750" lvl="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Removal </a:t>
            </a:r>
            <a:r>
              <a:rPr lang="en-US" sz="2400" dirty="0">
                <a:latin typeface="Arial" panose="020B0604020202020204" pitchFamily="34" charset="0"/>
                <a:cs typeface="Arial" panose="020B0604020202020204" pitchFamily="34" charset="0"/>
              </a:rPr>
              <a:t>of </a:t>
            </a:r>
            <a:r>
              <a:rPr lang="en-US" sz="2400" dirty="0" smtClean="0">
                <a:latin typeface="Arial" panose="020B0604020202020204" pitchFamily="34" charset="0"/>
                <a:cs typeface="Arial" panose="020B0604020202020204" pitchFamily="34" charset="0"/>
              </a:rPr>
              <a:t>payroll</a:t>
            </a:r>
          </a:p>
          <a:p>
            <a:pPr marL="285750" lvl="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Having </a:t>
            </a:r>
            <a:r>
              <a:rPr lang="en-US" sz="2400" dirty="0">
                <a:latin typeface="Arial" panose="020B0604020202020204" pitchFamily="34" charset="0"/>
                <a:cs typeface="Arial" panose="020B0604020202020204" pitchFamily="34" charset="0"/>
              </a:rPr>
              <a:t>to pay employees out-of-pocket for funds owed in excess of your </a:t>
            </a:r>
            <a:r>
              <a:rPr lang="en-US" sz="2400" dirty="0" smtClean="0">
                <a:latin typeface="Arial" panose="020B0604020202020204" pitchFamily="34" charset="0"/>
                <a:cs typeface="Arial" panose="020B0604020202020204" pitchFamily="34" charset="0"/>
              </a:rPr>
              <a:t>funding.</a:t>
            </a:r>
          </a:p>
          <a:p>
            <a:pPr lvl="0"/>
            <a:endParaRPr lang="en-US" sz="2400" dirty="0" smtClean="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lvl="0"/>
            <a:endParaRPr lang="en-US" sz="2400" dirty="0">
              <a:latin typeface="Arial" panose="020B0604020202020204" pitchFamily="34" charset="0"/>
              <a:cs typeface="Arial" panose="020B0604020202020204" pitchFamily="34" charset="0"/>
            </a:endParaRPr>
          </a:p>
        </p:txBody>
      </p:sp>
      <p:pic>
        <p:nvPicPr>
          <p:cNvPr id="5"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45637" y="5810786"/>
            <a:ext cx="2350008" cy="883697"/>
          </a:xfrm>
          <a:prstGeom prst="rect">
            <a:avLst/>
          </a:prstGeom>
        </p:spPr>
      </p:pic>
    </p:spTree>
    <p:extLst>
      <p:ext uri="{BB962C8B-B14F-4D97-AF65-F5344CB8AC3E}">
        <p14:creationId xmlns:p14="http://schemas.microsoft.com/office/powerpoint/2010/main" val="6496352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2362</TotalTime>
  <Words>2024</Words>
  <Application>Microsoft Office PowerPoint</Application>
  <PresentationFormat>Widescreen</PresentationFormat>
  <Paragraphs>173</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Courier New</vt:lpstr>
      <vt:lpstr>Times New Roman</vt:lpstr>
      <vt:lpstr>Office Theme</vt:lpstr>
      <vt:lpstr>Understanding your Authorized Funding</vt:lpstr>
      <vt:lpstr>What are is my authorized funding?</vt:lpstr>
      <vt:lpstr>What does an hour cost?</vt:lpstr>
      <vt:lpstr>How many hours do I have?</vt:lpstr>
      <vt:lpstr>How do my hours interact with my authorized funding? (cont.)</vt:lpstr>
      <vt:lpstr>Employees with Different Pay Rates</vt:lpstr>
      <vt:lpstr>Employees with Different Pay Rates (cont.)</vt:lpstr>
      <vt:lpstr>Employees with Different Pay Rates (cont.)</vt:lpstr>
      <vt:lpstr>When you go over your authorized funding amount</vt:lpstr>
      <vt:lpstr>Overtime</vt:lpstr>
      <vt:lpstr>Overtime vs No Overtime</vt:lpstr>
      <vt:lpstr>Employer Tax Rate</vt:lpstr>
      <vt:lpstr>Employer Tax Rate</vt:lpstr>
      <vt:lpstr>Employer Tax Exemptions</vt:lpstr>
      <vt:lpstr>Employer Tax Exemptions (cont.)</vt:lpstr>
      <vt:lpstr> Relationship-Based Exemptions</vt:lpstr>
      <vt:lpstr>Thresholds</vt:lpstr>
      <vt:lpstr>If there is an exemption, keep in mind</vt:lpstr>
      <vt:lpstr>How can I stay within my authorized funding?</vt:lpstr>
      <vt:lpstr>How can I stay within my authorized funding? (cont.)</vt:lpstr>
      <vt:lpstr>Questions?</vt:lpstr>
    </vt:vector>
  </TitlesOfParts>
  <Company>Veridian Credit Union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Fischels, Jeremy</dc:creator>
  <cp:lastModifiedBy>Fischels, Jeremy</cp:lastModifiedBy>
  <cp:revision>206</cp:revision>
  <dcterms:created xsi:type="dcterms:W3CDTF">2023-06-08T14:28:39Z</dcterms:created>
  <dcterms:modified xsi:type="dcterms:W3CDTF">2023-07-19T18:59:48Z</dcterms:modified>
</cp:coreProperties>
</file>